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9" r:id="rId6"/>
    <p:sldId id="268" r:id="rId7"/>
    <p:sldId id="264" r:id="rId8"/>
    <p:sldId id="270" r:id="rId9"/>
    <p:sldId id="263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B8FD0B"/>
    <a:srgbClr val="FFFFFF"/>
    <a:srgbClr val="000000"/>
    <a:srgbClr val="660066"/>
    <a:srgbClr val="E9EDF4"/>
    <a:srgbClr val="FDEADA"/>
    <a:srgbClr val="99FFCC"/>
    <a:srgbClr val="00FF00"/>
    <a:srgbClr val="9900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9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446807"/>
            <a:ext cx="7772400" cy="1470025"/>
          </a:xfrm>
        </p:spPr>
        <p:txBody>
          <a:bodyPr rIns="90000"/>
          <a:lstStyle>
            <a:lvl1pPr>
              <a:defRPr>
                <a:solidFill>
                  <a:srgbClr val="FFFF00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4653136"/>
            <a:ext cx="6400800" cy="1032520"/>
          </a:xfrm>
        </p:spPr>
        <p:txBody>
          <a:bodyPr/>
          <a:lstStyle>
            <a:lvl1pPr marL="0" indent="0" algn="ctr">
              <a:buNone/>
              <a:defRPr b="1">
                <a:solidFill>
                  <a:srgbClr val="660066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053B9-0D73-4262-9948-1C6BCB552522}" type="datetimeFigureOut">
              <a:rPr lang="it-IT" smtClean="0"/>
              <a:pPr/>
              <a:t>22/04/2015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73DC9-B8F4-409B-A15E-9C23CE68312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053B9-0D73-4262-9948-1C6BCB552522}" type="datetimeFigureOut">
              <a:rPr lang="it-IT" smtClean="0"/>
              <a:pPr/>
              <a:t>22/04/2015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73DC9-B8F4-409B-A15E-9C23CE68312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053B9-0D73-4262-9948-1C6BCB552522}" type="datetimeFigureOut">
              <a:rPr lang="it-IT" smtClean="0"/>
              <a:pPr/>
              <a:t>22/04/2015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73DC9-B8F4-409B-A15E-9C23CE68312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  <a:solidFill>
            <a:schemeClr val="tx1">
              <a:alpha val="50196"/>
            </a:schemeClr>
          </a:solidFill>
        </p:spPr>
        <p:txBody>
          <a:bodyPr vert="horz" lIns="91440" tIns="45720" rIns="108000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it-IT" sz="4400" b="1" kern="1200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B8FD0B"/>
                </a:solidFill>
                <a:effectLst>
                  <a:reflection blurRad="12700" stA="28000" endPos="45000" dist="10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solidFill>
            <a:srgbClr val="FDEADA">
              <a:alpha val="80000"/>
            </a:srgbClr>
          </a:solidFill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053B9-0D73-4262-9948-1C6BCB552522}" type="datetimeFigureOut">
              <a:rPr lang="it-IT" smtClean="0"/>
              <a:pPr/>
              <a:t>22/04/2015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73DC9-B8F4-409B-A15E-9C23CE68312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053B9-0D73-4262-9948-1C6BCB552522}" type="datetimeFigureOut">
              <a:rPr lang="it-IT" smtClean="0"/>
              <a:pPr/>
              <a:t>22/04/2015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73DC9-B8F4-409B-A15E-9C23CE68312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053B9-0D73-4262-9948-1C6BCB552522}" type="datetimeFigureOut">
              <a:rPr lang="it-IT" smtClean="0"/>
              <a:pPr/>
              <a:t>22/04/2015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73DC9-B8F4-409B-A15E-9C23CE68312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053B9-0D73-4262-9948-1C6BCB552522}" type="datetimeFigureOut">
              <a:rPr lang="it-IT" smtClean="0"/>
              <a:pPr/>
              <a:t>22/04/2015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73DC9-B8F4-409B-A15E-9C23CE68312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053B9-0D73-4262-9948-1C6BCB552522}" type="datetimeFigureOut">
              <a:rPr lang="it-IT" smtClean="0"/>
              <a:pPr/>
              <a:t>22/04/2015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73DC9-B8F4-409B-A15E-9C23CE68312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053B9-0D73-4262-9948-1C6BCB552522}" type="datetimeFigureOut">
              <a:rPr lang="it-IT" smtClean="0"/>
              <a:pPr/>
              <a:t>22/04/2015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73DC9-B8F4-409B-A15E-9C23CE68312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053B9-0D73-4262-9948-1C6BCB552522}" type="datetimeFigureOut">
              <a:rPr lang="it-IT" smtClean="0"/>
              <a:pPr/>
              <a:t>22/04/2015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73DC9-B8F4-409B-A15E-9C23CE68312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053B9-0D73-4262-9948-1C6BCB552522}" type="datetimeFigureOut">
              <a:rPr lang="it-IT" smtClean="0"/>
              <a:pPr/>
              <a:t>22/04/2015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73DC9-B8F4-409B-A15E-9C23CE68312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  <a:prstGeom prst="rect">
            <a:avLst/>
          </a:prstGeom>
          <a:solidFill>
            <a:schemeClr val="tx1">
              <a:alpha val="50196"/>
            </a:schemeClr>
          </a:solidFill>
        </p:spPr>
        <p:txBody>
          <a:bodyPr vert="horz" lIns="91440" tIns="45720" rIns="1080000" bIns="45720" rtlCol="0" anchor="ctr">
            <a:normAutofit/>
          </a:bodyPr>
          <a:lstStyle/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000" y="1556792"/>
            <a:ext cx="9000000" cy="4569371"/>
          </a:xfrm>
          <a:prstGeom prst="rect">
            <a:avLst/>
          </a:prstGeom>
          <a:solidFill>
            <a:srgbClr val="FDEADA">
              <a:alpha val="80000"/>
            </a:srgb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053B9-0D73-4262-9948-1C6BCB552522}" type="datetimeFigureOut">
              <a:rPr lang="it-IT" smtClean="0"/>
              <a:pPr/>
              <a:t>22/04/2015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73DC9-B8F4-409B-A15E-9C23CE683128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lang="it-IT" sz="4400" b="1" kern="1200" cap="all" spc="0" dirty="0" smtClean="0">
          <a:ln w="9000" cmpd="sng">
            <a:solidFill>
              <a:schemeClr val="accent4">
                <a:shade val="50000"/>
                <a:satMod val="120000"/>
              </a:schemeClr>
            </a:solidFill>
            <a:prstDash val="solid"/>
          </a:ln>
          <a:solidFill>
            <a:srgbClr val="B8FD0B"/>
          </a:solidFill>
          <a:effectLst>
            <a:reflection blurRad="12700" stA="28000" endPos="45000" dist="1000" dir="5400000" sy="-10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it-IT" sz="3200" kern="1200" dirty="0" smtClean="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it-IT" sz="3200" kern="1200" dirty="0" smtClean="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it-IT" sz="3200" kern="1200" dirty="0" smtClean="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lang="it-IT" sz="3200" kern="1200" dirty="0" smtClean="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it-IT" sz="3200" kern="1200" dirty="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5400" b="1" dirty="0" smtClean="0"/>
              <a:t>IL VOTO</a:t>
            </a:r>
            <a:endParaRPr lang="it-IT" sz="5400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sz="4000" b="1" dirty="0" smtClean="0">
                <a:solidFill>
                  <a:srgbClr val="C00000"/>
                </a:solidFill>
              </a:rPr>
              <a:t>ESAME </a:t>
            </a:r>
            <a:r>
              <a:rPr lang="it-IT" sz="4000" b="1" dirty="0" err="1" smtClean="0">
                <a:solidFill>
                  <a:srgbClr val="C00000"/>
                </a:solidFill>
              </a:rPr>
              <a:t>DI</a:t>
            </a:r>
            <a:r>
              <a:rPr lang="it-IT" sz="4000" b="1" dirty="0" smtClean="0">
                <a:solidFill>
                  <a:srgbClr val="C00000"/>
                </a:solidFill>
              </a:rPr>
              <a:t> STATO</a:t>
            </a:r>
            <a:endParaRPr lang="it-IT" sz="4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esempio</a:t>
            </a:r>
            <a:r>
              <a:rPr lang="it-IT" dirty="0" smtClean="0"/>
              <a:t>: studente </a:t>
            </a:r>
            <a:r>
              <a:rPr lang="it-IT" dirty="0" smtClean="0"/>
              <a:t>bravo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71438" y="1124744"/>
          <a:ext cx="9001124" cy="5616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0402"/>
                <a:gridCol w="1224136"/>
                <a:gridCol w="4716586"/>
              </a:tblGrid>
              <a:tr h="702078">
                <a:tc>
                  <a:txBody>
                    <a:bodyPr/>
                    <a:lstStyle/>
                    <a:p>
                      <a:r>
                        <a:rPr lang="it-IT" dirty="0" smtClean="0"/>
                        <a:t>COMPONENTE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ESEMPIO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 anchor="ctr"/>
                </a:tc>
              </a:tr>
              <a:tr h="702078"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C00000"/>
                          </a:solidFill>
                        </a:rPr>
                        <a:t>CREDITO</a:t>
                      </a:r>
                      <a:r>
                        <a:rPr lang="it-IT" b="1" baseline="0" dirty="0" smtClean="0">
                          <a:solidFill>
                            <a:srgbClr val="C00000"/>
                          </a:solidFill>
                        </a:rPr>
                        <a:t> SCOLASTICO </a:t>
                      </a:r>
                      <a:endParaRPr lang="it-IT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200" b="1" dirty="0" smtClean="0">
                          <a:solidFill>
                            <a:srgbClr val="C00000"/>
                          </a:solidFill>
                        </a:rPr>
                        <a:t>20</a:t>
                      </a:r>
                      <a:endParaRPr lang="it-IT" sz="32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C00000"/>
                          </a:solidFill>
                        </a:rPr>
                        <a:t>Somma degli ultimi tre anni </a:t>
                      </a:r>
                      <a:endParaRPr lang="it-IT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</a:tr>
              <a:tr h="702078"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000099"/>
                          </a:solidFill>
                        </a:rPr>
                        <a:t>PRIMA PROVA SCRITTA </a:t>
                      </a:r>
                      <a:endParaRPr lang="it-IT" b="1" dirty="0">
                        <a:solidFill>
                          <a:srgbClr val="000099"/>
                        </a:solidFill>
                      </a:endParaRPr>
                    </a:p>
                  </a:txBody>
                  <a:tcPr anchor="ctr">
                    <a:solidFill>
                      <a:srgbClr val="E9EDF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200" b="1" dirty="0" smtClean="0">
                          <a:solidFill>
                            <a:srgbClr val="000099"/>
                          </a:solidFill>
                        </a:rPr>
                        <a:t>13</a:t>
                      </a:r>
                      <a:endParaRPr lang="it-IT" sz="3200" b="1" dirty="0">
                        <a:solidFill>
                          <a:srgbClr val="000099"/>
                        </a:solidFill>
                      </a:endParaRPr>
                    </a:p>
                  </a:txBody>
                  <a:tcPr anchor="ctr">
                    <a:solidFill>
                      <a:srgbClr val="E9EDF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000099"/>
                          </a:solidFill>
                        </a:rPr>
                        <a:t>Attribuito</a:t>
                      </a:r>
                      <a:r>
                        <a:rPr lang="it-IT" b="1" baseline="0" dirty="0" smtClean="0">
                          <a:solidFill>
                            <a:srgbClr val="000099"/>
                          </a:solidFill>
                        </a:rPr>
                        <a:t> in sede di correzione </a:t>
                      </a:r>
                      <a:endParaRPr lang="it-IT" b="1" dirty="0">
                        <a:solidFill>
                          <a:srgbClr val="000099"/>
                        </a:solidFill>
                      </a:endParaRPr>
                    </a:p>
                  </a:txBody>
                  <a:tcPr anchor="ctr">
                    <a:solidFill>
                      <a:srgbClr val="E9EDF4">
                        <a:alpha val="50196"/>
                      </a:srgbClr>
                    </a:solidFill>
                  </a:tcPr>
                </a:tc>
              </a:tr>
              <a:tr h="702078"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C00000"/>
                          </a:solidFill>
                        </a:rPr>
                        <a:t>SECONDA PROVA SCRITTA </a:t>
                      </a:r>
                      <a:endParaRPr lang="it-IT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200" b="1" dirty="0" smtClean="0">
                          <a:solidFill>
                            <a:srgbClr val="C00000"/>
                          </a:solidFill>
                        </a:rPr>
                        <a:t>13</a:t>
                      </a:r>
                      <a:endParaRPr lang="it-IT" sz="32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C00000"/>
                          </a:solidFill>
                        </a:rPr>
                        <a:t>Attribuito</a:t>
                      </a:r>
                      <a:r>
                        <a:rPr lang="it-IT" b="1" baseline="0" dirty="0" smtClean="0">
                          <a:solidFill>
                            <a:srgbClr val="C00000"/>
                          </a:solidFill>
                        </a:rPr>
                        <a:t> in sede di correzione </a:t>
                      </a:r>
                      <a:endParaRPr lang="it-IT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</a:tr>
              <a:tr h="702078"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000099"/>
                          </a:solidFill>
                        </a:rPr>
                        <a:t>TERZA PROVA SCRITTA </a:t>
                      </a:r>
                      <a:endParaRPr lang="it-IT" b="1" dirty="0">
                        <a:solidFill>
                          <a:srgbClr val="000099"/>
                        </a:solidFill>
                      </a:endParaRPr>
                    </a:p>
                  </a:txBody>
                  <a:tcPr anchor="ctr">
                    <a:solidFill>
                      <a:srgbClr val="E9EDF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200" b="1" dirty="0" smtClean="0">
                          <a:solidFill>
                            <a:srgbClr val="000099"/>
                          </a:solidFill>
                        </a:rPr>
                        <a:t>12</a:t>
                      </a:r>
                      <a:endParaRPr lang="it-IT" sz="3200" b="1" dirty="0">
                        <a:solidFill>
                          <a:srgbClr val="000099"/>
                        </a:solidFill>
                      </a:endParaRPr>
                    </a:p>
                  </a:txBody>
                  <a:tcPr anchor="ctr">
                    <a:solidFill>
                      <a:srgbClr val="E9EDF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000099"/>
                          </a:solidFill>
                        </a:rPr>
                        <a:t>Attribuito</a:t>
                      </a:r>
                      <a:r>
                        <a:rPr lang="it-IT" b="1" baseline="0" dirty="0" smtClean="0">
                          <a:solidFill>
                            <a:srgbClr val="000099"/>
                          </a:solidFill>
                        </a:rPr>
                        <a:t> in sede di correzione </a:t>
                      </a:r>
                      <a:endParaRPr lang="it-IT" b="1" dirty="0">
                        <a:solidFill>
                          <a:srgbClr val="000099"/>
                        </a:solidFill>
                      </a:endParaRPr>
                    </a:p>
                  </a:txBody>
                  <a:tcPr anchor="ctr">
                    <a:solidFill>
                      <a:srgbClr val="E9EDF4">
                        <a:alpha val="50196"/>
                      </a:srgbClr>
                    </a:solidFill>
                  </a:tcPr>
                </a:tc>
              </a:tr>
              <a:tr h="702078"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C00000"/>
                          </a:solidFill>
                        </a:rPr>
                        <a:t>COLLOQUIO </a:t>
                      </a:r>
                      <a:endParaRPr lang="it-IT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200" b="1" dirty="0" smtClean="0">
                          <a:solidFill>
                            <a:srgbClr val="C00000"/>
                          </a:solidFill>
                        </a:rPr>
                        <a:t>28</a:t>
                      </a:r>
                      <a:endParaRPr lang="it-IT" sz="32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C00000"/>
                          </a:solidFill>
                        </a:rPr>
                        <a:t>Attribuito</a:t>
                      </a:r>
                      <a:r>
                        <a:rPr lang="it-IT" b="1" baseline="0" dirty="0" smtClean="0">
                          <a:solidFill>
                            <a:srgbClr val="C00000"/>
                          </a:solidFill>
                        </a:rPr>
                        <a:t> subito dopo il colloquio </a:t>
                      </a:r>
                      <a:endParaRPr lang="it-IT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</a:tr>
              <a:tr h="702078"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000099"/>
                          </a:solidFill>
                        </a:rPr>
                        <a:t>BONUS</a:t>
                      </a:r>
                      <a:r>
                        <a:rPr lang="it-IT" b="1" baseline="0" dirty="0" smtClean="0">
                          <a:solidFill>
                            <a:srgbClr val="000099"/>
                          </a:solidFill>
                        </a:rPr>
                        <a:t> (RARO) </a:t>
                      </a:r>
                      <a:endParaRPr lang="it-IT" b="1" dirty="0">
                        <a:solidFill>
                          <a:srgbClr val="000099"/>
                        </a:solidFill>
                      </a:endParaRPr>
                    </a:p>
                  </a:txBody>
                  <a:tcPr anchor="ctr">
                    <a:solidFill>
                      <a:srgbClr val="E9EDF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200" b="1" dirty="0" smtClean="0">
                          <a:solidFill>
                            <a:srgbClr val="000099"/>
                          </a:solidFill>
                        </a:rPr>
                        <a:t>4</a:t>
                      </a:r>
                      <a:endParaRPr lang="it-IT" sz="3200" b="1" dirty="0">
                        <a:solidFill>
                          <a:srgbClr val="000099"/>
                        </a:solidFill>
                      </a:endParaRPr>
                    </a:p>
                  </a:txBody>
                  <a:tcPr anchor="ctr">
                    <a:solidFill>
                      <a:srgbClr val="E9EDF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000099"/>
                          </a:solidFill>
                        </a:rPr>
                        <a:t>Attribuito dalla commissione </a:t>
                      </a:r>
                      <a:endParaRPr lang="it-IT" b="1" dirty="0">
                        <a:solidFill>
                          <a:srgbClr val="000099"/>
                        </a:solidFill>
                      </a:endParaRPr>
                    </a:p>
                  </a:txBody>
                  <a:tcPr anchor="ctr">
                    <a:solidFill>
                      <a:srgbClr val="E9EDF4">
                        <a:alpha val="50196"/>
                      </a:srgbClr>
                    </a:solidFill>
                  </a:tcPr>
                </a:tc>
              </a:tr>
              <a:tr h="702078">
                <a:tc>
                  <a:txBody>
                    <a:bodyPr/>
                    <a:lstStyle/>
                    <a:p>
                      <a:r>
                        <a:rPr lang="it-IT" sz="2400" b="1" dirty="0" smtClean="0"/>
                        <a:t>TOTALE </a:t>
                      </a:r>
                      <a:endParaRPr lang="it-IT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600" b="1" dirty="0" smtClean="0"/>
                        <a:t>90</a:t>
                      </a:r>
                      <a:endParaRPr lang="it-IT" sz="3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800" b="1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Centesimi</a:t>
                      </a:r>
                      <a:r>
                        <a:rPr lang="it-IT" sz="2400" b="1" baseline="-2500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endParaRPr lang="it-IT" sz="2400" b="1" baseline="-25000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esempio</a:t>
            </a:r>
            <a:r>
              <a:rPr lang="it-IT" dirty="0" smtClean="0"/>
              <a:t>: </a:t>
            </a:r>
            <a:r>
              <a:rPr lang="it-IT" dirty="0" smtClean="0"/>
              <a:t>ALUNNO SUFFICIENTE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71438" y="1124744"/>
          <a:ext cx="9001124" cy="5616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0402"/>
                <a:gridCol w="1224136"/>
                <a:gridCol w="4716586"/>
              </a:tblGrid>
              <a:tr h="702078">
                <a:tc>
                  <a:txBody>
                    <a:bodyPr/>
                    <a:lstStyle/>
                    <a:p>
                      <a:r>
                        <a:rPr lang="it-IT" dirty="0" smtClean="0"/>
                        <a:t>COMPONENTE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ESEMPIO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 anchor="ctr"/>
                </a:tc>
              </a:tr>
              <a:tr h="702078"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C00000"/>
                          </a:solidFill>
                        </a:rPr>
                        <a:t>CREDITO</a:t>
                      </a:r>
                      <a:r>
                        <a:rPr lang="it-IT" b="1" baseline="0" dirty="0" smtClean="0">
                          <a:solidFill>
                            <a:srgbClr val="C00000"/>
                          </a:solidFill>
                        </a:rPr>
                        <a:t> SCOLASTICO </a:t>
                      </a:r>
                      <a:endParaRPr lang="it-IT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200" b="1" dirty="0" smtClean="0">
                          <a:solidFill>
                            <a:srgbClr val="C00000"/>
                          </a:solidFill>
                        </a:rPr>
                        <a:t>15</a:t>
                      </a:r>
                      <a:endParaRPr lang="it-IT" sz="32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C00000"/>
                          </a:solidFill>
                        </a:rPr>
                        <a:t>Somma degli ultimi tre anni </a:t>
                      </a:r>
                      <a:endParaRPr lang="it-IT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</a:tr>
              <a:tr h="702078"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000099"/>
                          </a:solidFill>
                        </a:rPr>
                        <a:t>PRIMA PROVA SCRITTA </a:t>
                      </a:r>
                      <a:endParaRPr lang="it-IT" b="1" dirty="0">
                        <a:solidFill>
                          <a:srgbClr val="000099"/>
                        </a:solidFill>
                      </a:endParaRPr>
                    </a:p>
                  </a:txBody>
                  <a:tcPr anchor="ctr">
                    <a:solidFill>
                      <a:srgbClr val="E9EDF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200" b="1" dirty="0" smtClean="0">
                          <a:solidFill>
                            <a:srgbClr val="000099"/>
                          </a:solidFill>
                        </a:rPr>
                        <a:t>11</a:t>
                      </a:r>
                      <a:endParaRPr lang="it-IT" sz="3200" b="1" dirty="0">
                        <a:solidFill>
                          <a:srgbClr val="000099"/>
                        </a:solidFill>
                      </a:endParaRPr>
                    </a:p>
                  </a:txBody>
                  <a:tcPr anchor="ctr">
                    <a:solidFill>
                      <a:srgbClr val="E9EDF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000099"/>
                          </a:solidFill>
                        </a:rPr>
                        <a:t>Attribuito</a:t>
                      </a:r>
                      <a:r>
                        <a:rPr lang="it-IT" b="1" baseline="0" dirty="0" smtClean="0">
                          <a:solidFill>
                            <a:srgbClr val="000099"/>
                          </a:solidFill>
                        </a:rPr>
                        <a:t> in sede di correzione </a:t>
                      </a:r>
                      <a:endParaRPr lang="it-IT" b="1" dirty="0">
                        <a:solidFill>
                          <a:srgbClr val="000099"/>
                        </a:solidFill>
                      </a:endParaRPr>
                    </a:p>
                  </a:txBody>
                  <a:tcPr anchor="ctr">
                    <a:solidFill>
                      <a:srgbClr val="E9EDF4">
                        <a:alpha val="50196"/>
                      </a:srgbClr>
                    </a:solidFill>
                  </a:tcPr>
                </a:tc>
              </a:tr>
              <a:tr h="702078"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C00000"/>
                          </a:solidFill>
                        </a:rPr>
                        <a:t>SECONDA PROVA SCRITTA </a:t>
                      </a:r>
                      <a:endParaRPr lang="it-IT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200" b="1" dirty="0" smtClean="0">
                          <a:solidFill>
                            <a:srgbClr val="C00000"/>
                          </a:solidFill>
                        </a:rPr>
                        <a:t>11</a:t>
                      </a:r>
                      <a:endParaRPr lang="it-IT" sz="32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C00000"/>
                          </a:solidFill>
                        </a:rPr>
                        <a:t>Attribuito</a:t>
                      </a:r>
                      <a:r>
                        <a:rPr lang="it-IT" b="1" baseline="0" dirty="0" smtClean="0">
                          <a:solidFill>
                            <a:srgbClr val="C00000"/>
                          </a:solidFill>
                        </a:rPr>
                        <a:t> in sede di correzione </a:t>
                      </a:r>
                      <a:endParaRPr lang="it-IT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</a:tr>
              <a:tr h="702078"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000099"/>
                          </a:solidFill>
                        </a:rPr>
                        <a:t>TERZA PROVA SCRITTA </a:t>
                      </a:r>
                      <a:endParaRPr lang="it-IT" b="1" dirty="0">
                        <a:solidFill>
                          <a:srgbClr val="000099"/>
                        </a:solidFill>
                      </a:endParaRPr>
                    </a:p>
                  </a:txBody>
                  <a:tcPr anchor="ctr">
                    <a:solidFill>
                      <a:srgbClr val="E9EDF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200" b="1" dirty="0" smtClean="0">
                          <a:solidFill>
                            <a:srgbClr val="000099"/>
                          </a:solidFill>
                        </a:rPr>
                        <a:t>10</a:t>
                      </a:r>
                      <a:endParaRPr lang="it-IT" sz="3200" b="1" dirty="0">
                        <a:solidFill>
                          <a:srgbClr val="000099"/>
                        </a:solidFill>
                      </a:endParaRPr>
                    </a:p>
                  </a:txBody>
                  <a:tcPr anchor="ctr">
                    <a:solidFill>
                      <a:srgbClr val="E9EDF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000099"/>
                          </a:solidFill>
                        </a:rPr>
                        <a:t>Attribuito</a:t>
                      </a:r>
                      <a:r>
                        <a:rPr lang="it-IT" b="1" baseline="0" dirty="0" smtClean="0">
                          <a:solidFill>
                            <a:srgbClr val="000099"/>
                          </a:solidFill>
                        </a:rPr>
                        <a:t> in sede di correzione </a:t>
                      </a:r>
                      <a:endParaRPr lang="it-IT" b="1" dirty="0">
                        <a:solidFill>
                          <a:srgbClr val="000099"/>
                        </a:solidFill>
                      </a:endParaRPr>
                    </a:p>
                  </a:txBody>
                  <a:tcPr anchor="ctr">
                    <a:solidFill>
                      <a:srgbClr val="E9EDF4">
                        <a:alpha val="50196"/>
                      </a:srgbClr>
                    </a:solidFill>
                  </a:tcPr>
                </a:tc>
              </a:tr>
              <a:tr h="702078"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C00000"/>
                          </a:solidFill>
                        </a:rPr>
                        <a:t>COLLOQUIO </a:t>
                      </a:r>
                      <a:endParaRPr lang="it-IT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200" b="1" dirty="0" smtClean="0">
                          <a:solidFill>
                            <a:srgbClr val="C00000"/>
                          </a:solidFill>
                        </a:rPr>
                        <a:t>26</a:t>
                      </a:r>
                      <a:endParaRPr lang="it-IT" sz="32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C00000"/>
                          </a:solidFill>
                        </a:rPr>
                        <a:t>Attribuito</a:t>
                      </a:r>
                      <a:r>
                        <a:rPr lang="it-IT" b="1" baseline="0" dirty="0" smtClean="0">
                          <a:solidFill>
                            <a:srgbClr val="C00000"/>
                          </a:solidFill>
                        </a:rPr>
                        <a:t> subito dopo il colloquio </a:t>
                      </a:r>
                      <a:endParaRPr lang="it-IT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</a:tr>
              <a:tr h="702078"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000099"/>
                          </a:solidFill>
                        </a:rPr>
                        <a:t>BONUS</a:t>
                      </a:r>
                      <a:r>
                        <a:rPr lang="it-IT" b="1" baseline="0" dirty="0" smtClean="0">
                          <a:solidFill>
                            <a:srgbClr val="000099"/>
                          </a:solidFill>
                        </a:rPr>
                        <a:t> (RARO) </a:t>
                      </a:r>
                      <a:endParaRPr lang="it-IT" b="1" dirty="0">
                        <a:solidFill>
                          <a:srgbClr val="000099"/>
                        </a:solidFill>
                      </a:endParaRPr>
                    </a:p>
                  </a:txBody>
                  <a:tcPr anchor="ctr">
                    <a:solidFill>
                      <a:srgbClr val="E9EDF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200" b="1" dirty="0" smtClean="0">
                          <a:solidFill>
                            <a:srgbClr val="000099"/>
                          </a:solidFill>
                        </a:rPr>
                        <a:t>0</a:t>
                      </a:r>
                      <a:endParaRPr lang="it-IT" sz="3200" b="1" dirty="0">
                        <a:solidFill>
                          <a:srgbClr val="000099"/>
                        </a:solidFill>
                      </a:endParaRPr>
                    </a:p>
                  </a:txBody>
                  <a:tcPr anchor="ctr">
                    <a:solidFill>
                      <a:srgbClr val="E9EDF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000099"/>
                          </a:solidFill>
                        </a:rPr>
                        <a:t>Attribuito dalla commissione </a:t>
                      </a:r>
                      <a:endParaRPr lang="it-IT" b="1" dirty="0">
                        <a:solidFill>
                          <a:srgbClr val="000099"/>
                        </a:solidFill>
                      </a:endParaRPr>
                    </a:p>
                  </a:txBody>
                  <a:tcPr anchor="ctr">
                    <a:solidFill>
                      <a:srgbClr val="E9EDF4">
                        <a:alpha val="50196"/>
                      </a:srgbClr>
                    </a:solidFill>
                  </a:tcPr>
                </a:tc>
              </a:tr>
              <a:tr h="702078">
                <a:tc>
                  <a:txBody>
                    <a:bodyPr/>
                    <a:lstStyle/>
                    <a:p>
                      <a:r>
                        <a:rPr lang="it-IT" sz="2400" b="1" dirty="0" smtClean="0"/>
                        <a:t>TOTALE </a:t>
                      </a:r>
                      <a:endParaRPr lang="it-IT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600" b="1" dirty="0" smtClean="0"/>
                        <a:t>73</a:t>
                      </a:r>
                      <a:endParaRPr lang="it-IT" sz="3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800" b="1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Centesimi</a:t>
                      </a:r>
                      <a:r>
                        <a:rPr lang="it-IT" sz="2400" b="1" baseline="-2500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endParaRPr lang="it-IT" sz="2400" b="1" baseline="-25000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esempio</a:t>
            </a:r>
            <a:r>
              <a:rPr lang="it-IT" dirty="0" smtClean="0"/>
              <a:t>: </a:t>
            </a:r>
            <a:r>
              <a:rPr lang="it-IT" dirty="0" smtClean="0"/>
              <a:t>ALUNNO MEDIOCRE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71438" y="1124744"/>
          <a:ext cx="9001124" cy="5616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0402"/>
                <a:gridCol w="1224136"/>
                <a:gridCol w="4716586"/>
              </a:tblGrid>
              <a:tr h="702078">
                <a:tc>
                  <a:txBody>
                    <a:bodyPr/>
                    <a:lstStyle/>
                    <a:p>
                      <a:r>
                        <a:rPr lang="it-IT" dirty="0" smtClean="0"/>
                        <a:t>COMPONENTE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ESEMPIO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 anchor="ctr"/>
                </a:tc>
              </a:tr>
              <a:tr h="702078"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C00000"/>
                          </a:solidFill>
                        </a:rPr>
                        <a:t>CREDITO</a:t>
                      </a:r>
                      <a:r>
                        <a:rPr lang="it-IT" b="1" baseline="0" dirty="0" smtClean="0">
                          <a:solidFill>
                            <a:srgbClr val="C00000"/>
                          </a:solidFill>
                        </a:rPr>
                        <a:t> SCOLASTICO </a:t>
                      </a:r>
                      <a:endParaRPr lang="it-IT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200" b="1" dirty="0" smtClean="0">
                          <a:solidFill>
                            <a:srgbClr val="C00000"/>
                          </a:solidFill>
                        </a:rPr>
                        <a:t>13</a:t>
                      </a:r>
                      <a:endParaRPr lang="it-IT" sz="32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C00000"/>
                          </a:solidFill>
                        </a:rPr>
                        <a:t>Somma degli ultimi tre anni </a:t>
                      </a:r>
                      <a:endParaRPr lang="it-IT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</a:tr>
              <a:tr h="702078"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000099"/>
                          </a:solidFill>
                        </a:rPr>
                        <a:t>PRIMA PROVA SCRITTA </a:t>
                      </a:r>
                      <a:endParaRPr lang="it-IT" b="1" dirty="0">
                        <a:solidFill>
                          <a:srgbClr val="000099"/>
                        </a:solidFill>
                      </a:endParaRPr>
                    </a:p>
                  </a:txBody>
                  <a:tcPr anchor="ctr">
                    <a:solidFill>
                      <a:srgbClr val="E9EDF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200" b="1" dirty="0" smtClean="0">
                          <a:solidFill>
                            <a:srgbClr val="000099"/>
                          </a:solidFill>
                        </a:rPr>
                        <a:t>9</a:t>
                      </a:r>
                      <a:endParaRPr lang="it-IT" sz="3200" b="1" dirty="0">
                        <a:solidFill>
                          <a:srgbClr val="000099"/>
                        </a:solidFill>
                      </a:endParaRPr>
                    </a:p>
                  </a:txBody>
                  <a:tcPr anchor="ctr">
                    <a:solidFill>
                      <a:srgbClr val="E9EDF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000099"/>
                          </a:solidFill>
                        </a:rPr>
                        <a:t>Attribuito</a:t>
                      </a:r>
                      <a:r>
                        <a:rPr lang="it-IT" b="1" baseline="0" dirty="0" smtClean="0">
                          <a:solidFill>
                            <a:srgbClr val="000099"/>
                          </a:solidFill>
                        </a:rPr>
                        <a:t> in sede di correzione </a:t>
                      </a:r>
                      <a:endParaRPr lang="it-IT" b="1" dirty="0">
                        <a:solidFill>
                          <a:srgbClr val="000099"/>
                        </a:solidFill>
                      </a:endParaRPr>
                    </a:p>
                  </a:txBody>
                  <a:tcPr anchor="ctr">
                    <a:solidFill>
                      <a:srgbClr val="E9EDF4">
                        <a:alpha val="50196"/>
                      </a:srgbClr>
                    </a:solidFill>
                  </a:tcPr>
                </a:tc>
              </a:tr>
              <a:tr h="702078"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C00000"/>
                          </a:solidFill>
                        </a:rPr>
                        <a:t>SECONDA PROVA SCRITTA </a:t>
                      </a:r>
                      <a:endParaRPr lang="it-IT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200" b="1" dirty="0" smtClean="0">
                          <a:solidFill>
                            <a:srgbClr val="C00000"/>
                          </a:solidFill>
                        </a:rPr>
                        <a:t>9</a:t>
                      </a:r>
                      <a:endParaRPr lang="it-IT" sz="32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C00000"/>
                          </a:solidFill>
                        </a:rPr>
                        <a:t>Attribuito</a:t>
                      </a:r>
                      <a:r>
                        <a:rPr lang="it-IT" b="1" baseline="0" dirty="0" smtClean="0">
                          <a:solidFill>
                            <a:srgbClr val="C00000"/>
                          </a:solidFill>
                        </a:rPr>
                        <a:t> in sede di correzione </a:t>
                      </a:r>
                      <a:endParaRPr lang="it-IT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</a:tr>
              <a:tr h="702078"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000099"/>
                          </a:solidFill>
                        </a:rPr>
                        <a:t>TERZA PROVA SCRITTA </a:t>
                      </a:r>
                      <a:endParaRPr lang="it-IT" b="1" dirty="0">
                        <a:solidFill>
                          <a:srgbClr val="000099"/>
                        </a:solidFill>
                      </a:endParaRPr>
                    </a:p>
                  </a:txBody>
                  <a:tcPr anchor="ctr">
                    <a:solidFill>
                      <a:srgbClr val="E9EDF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200" b="1" dirty="0" smtClean="0">
                          <a:solidFill>
                            <a:srgbClr val="000099"/>
                          </a:solidFill>
                        </a:rPr>
                        <a:t>8</a:t>
                      </a:r>
                      <a:endParaRPr lang="it-IT" sz="3200" b="1" dirty="0">
                        <a:solidFill>
                          <a:srgbClr val="000099"/>
                        </a:solidFill>
                      </a:endParaRPr>
                    </a:p>
                  </a:txBody>
                  <a:tcPr anchor="ctr">
                    <a:solidFill>
                      <a:srgbClr val="E9EDF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000099"/>
                          </a:solidFill>
                        </a:rPr>
                        <a:t>Attribuito</a:t>
                      </a:r>
                      <a:r>
                        <a:rPr lang="it-IT" b="1" baseline="0" dirty="0" smtClean="0">
                          <a:solidFill>
                            <a:srgbClr val="000099"/>
                          </a:solidFill>
                        </a:rPr>
                        <a:t> in sede di correzione </a:t>
                      </a:r>
                      <a:endParaRPr lang="it-IT" b="1" dirty="0">
                        <a:solidFill>
                          <a:srgbClr val="000099"/>
                        </a:solidFill>
                      </a:endParaRPr>
                    </a:p>
                  </a:txBody>
                  <a:tcPr anchor="ctr">
                    <a:solidFill>
                      <a:srgbClr val="E9EDF4">
                        <a:alpha val="50196"/>
                      </a:srgbClr>
                    </a:solidFill>
                  </a:tcPr>
                </a:tc>
              </a:tr>
              <a:tr h="702078"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C00000"/>
                          </a:solidFill>
                        </a:rPr>
                        <a:t>COLLOQUIO </a:t>
                      </a:r>
                      <a:endParaRPr lang="it-IT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200" b="1" dirty="0" smtClean="0">
                          <a:solidFill>
                            <a:srgbClr val="C00000"/>
                          </a:solidFill>
                        </a:rPr>
                        <a:t>21</a:t>
                      </a:r>
                      <a:endParaRPr lang="it-IT" sz="32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C00000"/>
                          </a:solidFill>
                        </a:rPr>
                        <a:t>Attribuito</a:t>
                      </a:r>
                      <a:r>
                        <a:rPr lang="it-IT" b="1" baseline="0" dirty="0" smtClean="0">
                          <a:solidFill>
                            <a:srgbClr val="C00000"/>
                          </a:solidFill>
                        </a:rPr>
                        <a:t> subito dopo il colloquio </a:t>
                      </a:r>
                      <a:endParaRPr lang="it-IT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</a:tr>
              <a:tr h="702078"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000099"/>
                          </a:solidFill>
                        </a:rPr>
                        <a:t>BONUS</a:t>
                      </a:r>
                      <a:r>
                        <a:rPr lang="it-IT" b="1" baseline="0" dirty="0" smtClean="0">
                          <a:solidFill>
                            <a:srgbClr val="000099"/>
                          </a:solidFill>
                        </a:rPr>
                        <a:t> (RARO) </a:t>
                      </a:r>
                      <a:endParaRPr lang="it-IT" b="1" dirty="0">
                        <a:solidFill>
                          <a:srgbClr val="000099"/>
                        </a:solidFill>
                      </a:endParaRPr>
                    </a:p>
                  </a:txBody>
                  <a:tcPr anchor="ctr">
                    <a:solidFill>
                      <a:srgbClr val="E9EDF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200" b="1" dirty="0" smtClean="0">
                          <a:solidFill>
                            <a:srgbClr val="000099"/>
                          </a:solidFill>
                        </a:rPr>
                        <a:t>0</a:t>
                      </a:r>
                      <a:endParaRPr lang="it-IT" sz="3200" b="1" dirty="0">
                        <a:solidFill>
                          <a:srgbClr val="000099"/>
                        </a:solidFill>
                      </a:endParaRPr>
                    </a:p>
                  </a:txBody>
                  <a:tcPr anchor="ctr">
                    <a:solidFill>
                      <a:srgbClr val="E9EDF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000099"/>
                          </a:solidFill>
                        </a:rPr>
                        <a:t>Attribuito dalla commissione </a:t>
                      </a:r>
                      <a:endParaRPr lang="it-IT" b="1" dirty="0">
                        <a:solidFill>
                          <a:srgbClr val="000099"/>
                        </a:solidFill>
                      </a:endParaRPr>
                    </a:p>
                  </a:txBody>
                  <a:tcPr anchor="ctr">
                    <a:solidFill>
                      <a:srgbClr val="E9EDF4">
                        <a:alpha val="50196"/>
                      </a:srgbClr>
                    </a:solidFill>
                  </a:tcPr>
                </a:tc>
              </a:tr>
              <a:tr h="702078">
                <a:tc>
                  <a:txBody>
                    <a:bodyPr/>
                    <a:lstStyle/>
                    <a:p>
                      <a:r>
                        <a:rPr lang="it-IT" sz="2400" b="1" dirty="0" smtClean="0"/>
                        <a:t>TOTALE </a:t>
                      </a:r>
                      <a:endParaRPr lang="it-IT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600" b="1" dirty="0" smtClean="0"/>
                        <a:t>60</a:t>
                      </a:r>
                      <a:endParaRPr lang="it-IT" sz="3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800" b="1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Centesimi</a:t>
                      </a:r>
                      <a:r>
                        <a:rPr lang="it-IT" sz="2400" b="1" baseline="-2500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endParaRPr lang="it-IT" sz="2400" b="1" baseline="-25000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PARTECIPANO AL VOTO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it-IT" dirty="0" smtClean="0"/>
              <a:t>IL CREDITO SCOLASTICO DEGLI ULTIMI TRE ANNI</a:t>
            </a:r>
            <a:endParaRPr lang="it-IT" dirty="0" smtClean="0"/>
          </a:p>
          <a:p>
            <a:pPr>
              <a:lnSpc>
                <a:spcPct val="200000"/>
              </a:lnSpc>
            </a:pPr>
            <a:r>
              <a:rPr lang="it-IT" dirty="0" smtClean="0"/>
              <a:t>LE VALUTAZIONI OTTENUTE AI TRE SCRITTI </a:t>
            </a:r>
            <a:endParaRPr lang="it-IT" b="1" dirty="0" smtClean="0"/>
          </a:p>
          <a:p>
            <a:pPr>
              <a:lnSpc>
                <a:spcPct val="200000"/>
              </a:lnSpc>
            </a:pPr>
            <a:r>
              <a:rPr lang="it-IT" dirty="0" smtClean="0"/>
              <a:t>LA VALUTAZIONE OTTENUTA AL COLLOQUIO</a:t>
            </a:r>
            <a:endParaRPr lang="it-IT" dirty="0" smtClean="0"/>
          </a:p>
          <a:p>
            <a:pPr>
              <a:lnSpc>
                <a:spcPct val="200000"/>
              </a:lnSpc>
            </a:pPr>
            <a:r>
              <a:rPr lang="it-IT" dirty="0" smtClean="0"/>
              <a:t>IN CASI RARI UN BONUS FINO A 5 PUNTI MAX </a:t>
            </a:r>
            <a:endParaRPr lang="it-IT" dirty="0"/>
          </a:p>
        </p:txBody>
      </p:sp>
      <p:pic>
        <p:nvPicPr>
          <p:cNvPr id="8" name="Immagine 7" descr="txt_3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37760" y="0"/>
            <a:ext cx="1219200" cy="1219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VOTO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71438" y="1124744"/>
          <a:ext cx="9001124" cy="5616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0402"/>
                <a:gridCol w="720080"/>
                <a:gridCol w="792088"/>
                <a:gridCol w="804292"/>
                <a:gridCol w="3624262"/>
              </a:tblGrid>
              <a:tr h="702078">
                <a:tc>
                  <a:txBody>
                    <a:bodyPr/>
                    <a:lstStyle/>
                    <a:p>
                      <a:r>
                        <a:rPr lang="it-IT" dirty="0" smtClean="0"/>
                        <a:t>COMPONENTE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MIN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MAX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SUF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anchor="ctr"/>
                </a:tc>
              </a:tr>
              <a:tr h="702078"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C00000"/>
                          </a:solidFill>
                        </a:rPr>
                        <a:t>CREDITO</a:t>
                      </a:r>
                      <a:r>
                        <a:rPr lang="it-IT" b="1" baseline="0" dirty="0" smtClean="0">
                          <a:solidFill>
                            <a:srgbClr val="C00000"/>
                          </a:solidFill>
                        </a:rPr>
                        <a:t> SCOLASTICO </a:t>
                      </a:r>
                      <a:endParaRPr lang="it-IT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C00000"/>
                          </a:solidFill>
                        </a:rPr>
                        <a:t>10</a:t>
                      </a:r>
                      <a:endParaRPr lang="it-IT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C00000"/>
                          </a:solidFill>
                        </a:rPr>
                        <a:t>25</a:t>
                      </a:r>
                      <a:endParaRPr lang="it-IT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C00000"/>
                          </a:solidFill>
                        </a:rPr>
                        <a:t>10</a:t>
                      </a:r>
                      <a:endParaRPr lang="it-IT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C00000"/>
                          </a:solidFill>
                        </a:rPr>
                        <a:t>Somma degli ultimi tre anni </a:t>
                      </a:r>
                      <a:endParaRPr lang="it-IT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</a:tr>
              <a:tr h="702078"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000099"/>
                          </a:solidFill>
                        </a:rPr>
                        <a:t>PRIMA PROVA SCRITTA </a:t>
                      </a:r>
                      <a:endParaRPr lang="it-IT" b="1" dirty="0">
                        <a:solidFill>
                          <a:srgbClr val="000099"/>
                        </a:solidFill>
                      </a:endParaRPr>
                    </a:p>
                  </a:txBody>
                  <a:tcPr anchor="ctr">
                    <a:solidFill>
                      <a:srgbClr val="E9EDF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000099"/>
                          </a:solidFill>
                        </a:rPr>
                        <a:t>1</a:t>
                      </a:r>
                      <a:endParaRPr lang="it-IT" b="1" dirty="0">
                        <a:solidFill>
                          <a:srgbClr val="000099"/>
                        </a:solidFill>
                      </a:endParaRPr>
                    </a:p>
                  </a:txBody>
                  <a:tcPr anchor="ctr">
                    <a:solidFill>
                      <a:srgbClr val="E9EDF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000099"/>
                          </a:solidFill>
                        </a:rPr>
                        <a:t>15</a:t>
                      </a:r>
                      <a:endParaRPr lang="it-IT" b="1" dirty="0">
                        <a:solidFill>
                          <a:srgbClr val="000099"/>
                        </a:solidFill>
                      </a:endParaRPr>
                    </a:p>
                  </a:txBody>
                  <a:tcPr anchor="ctr">
                    <a:solidFill>
                      <a:srgbClr val="E9EDF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000099"/>
                          </a:solidFill>
                        </a:rPr>
                        <a:t>10</a:t>
                      </a:r>
                      <a:endParaRPr lang="it-IT" b="1" dirty="0">
                        <a:solidFill>
                          <a:srgbClr val="000099"/>
                        </a:solidFill>
                      </a:endParaRPr>
                    </a:p>
                  </a:txBody>
                  <a:tcPr anchor="ctr">
                    <a:solidFill>
                      <a:srgbClr val="E9EDF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000099"/>
                          </a:solidFill>
                        </a:rPr>
                        <a:t>Attribuito</a:t>
                      </a:r>
                      <a:r>
                        <a:rPr lang="it-IT" b="1" baseline="0" dirty="0" smtClean="0">
                          <a:solidFill>
                            <a:srgbClr val="000099"/>
                          </a:solidFill>
                        </a:rPr>
                        <a:t> in sede di correzione </a:t>
                      </a:r>
                      <a:endParaRPr lang="it-IT" b="1" dirty="0">
                        <a:solidFill>
                          <a:srgbClr val="000099"/>
                        </a:solidFill>
                      </a:endParaRPr>
                    </a:p>
                  </a:txBody>
                  <a:tcPr anchor="ctr">
                    <a:solidFill>
                      <a:srgbClr val="E9EDF4">
                        <a:alpha val="50196"/>
                      </a:srgbClr>
                    </a:solidFill>
                  </a:tcPr>
                </a:tc>
              </a:tr>
              <a:tr h="702078"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C00000"/>
                          </a:solidFill>
                        </a:rPr>
                        <a:t>SECONDA PROVA SCRITTA </a:t>
                      </a:r>
                      <a:endParaRPr lang="it-IT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it-IT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C00000"/>
                          </a:solidFill>
                        </a:rPr>
                        <a:t>15</a:t>
                      </a:r>
                      <a:endParaRPr lang="it-IT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C00000"/>
                          </a:solidFill>
                        </a:rPr>
                        <a:t>10</a:t>
                      </a:r>
                      <a:endParaRPr lang="it-IT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C00000"/>
                          </a:solidFill>
                        </a:rPr>
                        <a:t>Attribuito</a:t>
                      </a:r>
                      <a:r>
                        <a:rPr lang="it-IT" b="1" baseline="0" dirty="0" smtClean="0">
                          <a:solidFill>
                            <a:srgbClr val="C00000"/>
                          </a:solidFill>
                        </a:rPr>
                        <a:t> in sede di correzione </a:t>
                      </a:r>
                      <a:endParaRPr lang="it-IT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</a:tr>
              <a:tr h="702078"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000099"/>
                          </a:solidFill>
                        </a:rPr>
                        <a:t>TERZA PROVA SCRITTA </a:t>
                      </a:r>
                      <a:endParaRPr lang="it-IT" b="1" dirty="0">
                        <a:solidFill>
                          <a:srgbClr val="000099"/>
                        </a:solidFill>
                      </a:endParaRPr>
                    </a:p>
                  </a:txBody>
                  <a:tcPr anchor="ctr">
                    <a:solidFill>
                      <a:srgbClr val="E9EDF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000099"/>
                          </a:solidFill>
                        </a:rPr>
                        <a:t>1</a:t>
                      </a:r>
                      <a:endParaRPr lang="it-IT" b="1" dirty="0">
                        <a:solidFill>
                          <a:srgbClr val="000099"/>
                        </a:solidFill>
                      </a:endParaRPr>
                    </a:p>
                  </a:txBody>
                  <a:tcPr anchor="ctr">
                    <a:solidFill>
                      <a:srgbClr val="E9EDF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000099"/>
                          </a:solidFill>
                        </a:rPr>
                        <a:t>15</a:t>
                      </a:r>
                      <a:endParaRPr lang="it-IT" b="1" dirty="0">
                        <a:solidFill>
                          <a:srgbClr val="000099"/>
                        </a:solidFill>
                      </a:endParaRPr>
                    </a:p>
                  </a:txBody>
                  <a:tcPr anchor="ctr">
                    <a:solidFill>
                      <a:srgbClr val="E9EDF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000099"/>
                          </a:solidFill>
                        </a:rPr>
                        <a:t>10</a:t>
                      </a:r>
                      <a:endParaRPr lang="it-IT" b="1" dirty="0">
                        <a:solidFill>
                          <a:srgbClr val="000099"/>
                        </a:solidFill>
                      </a:endParaRPr>
                    </a:p>
                  </a:txBody>
                  <a:tcPr anchor="ctr">
                    <a:solidFill>
                      <a:srgbClr val="E9EDF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000099"/>
                          </a:solidFill>
                        </a:rPr>
                        <a:t>Attribuito</a:t>
                      </a:r>
                      <a:r>
                        <a:rPr lang="it-IT" b="1" baseline="0" dirty="0" smtClean="0">
                          <a:solidFill>
                            <a:srgbClr val="000099"/>
                          </a:solidFill>
                        </a:rPr>
                        <a:t> in sede di correzione </a:t>
                      </a:r>
                      <a:endParaRPr lang="it-IT" b="1" dirty="0">
                        <a:solidFill>
                          <a:srgbClr val="000099"/>
                        </a:solidFill>
                      </a:endParaRPr>
                    </a:p>
                  </a:txBody>
                  <a:tcPr anchor="ctr">
                    <a:solidFill>
                      <a:srgbClr val="E9EDF4">
                        <a:alpha val="50196"/>
                      </a:srgbClr>
                    </a:solidFill>
                  </a:tcPr>
                </a:tc>
              </a:tr>
              <a:tr h="702078"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C00000"/>
                          </a:solidFill>
                        </a:rPr>
                        <a:t>COLLOQUIO </a:t>
                      </a:r>
                      <a:endParaRPr lang="it-IT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it-IT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C00000"/>
                          </a:solidFill>
                        </a:rPr>
                        <a:t>30</a:t>
                      </a:r>
                      <a:endParaRPr lang="it-IT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C00000"/>
                          </a:solidFill>
                        </a:rPr>
                        <a:t>20</a:t>
                      </a:r>
                      <a:endParaRPr lang="it-IT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C00000"/>
                          </a:solidFill>
                        </a:rPr>
                        <a:t>Attribuito</a:t>
                      </a:r>
                      <a:r>
                        <a:rPr lang="it-IT" b="1" baseline="0" dirty="0" smtClean="0">
                          <a:solidFill>
                            <a:srgbClr val="C00000"/>
                          </a:solidFill>
                        </a:rPr>
                        <a:t> subito dopo il colloquio </a:t>
                      </a:r>
                      <a:endParaRPr lang="it-IT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</a:tr>
              <a:tr h="702078"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000099"/>
                          </a:solidFill>
                        </a:rPr>
                        <a:t>BONUS</a:t>
                      </a:r>
                      <a:r>
                        <a:rPr lang="it-IT" b="1" baseline="0" dirty="0" smtClean="0">
                          <a:solidFill>
                            <a:srgbClr val="000099"/>
                          </a:solidFill>
                        </a:rPr>
                        <a:t> (RARO) </a:t>
                      </a:r>
                      <a:endParaRPr lang="it-IT" b="1" dirty="0">
                        <a:solidFill>
                          <a:srgbClr val="000099"/>
                        </a:solidFill>
                      </a:endParaRPr>
                    </a:p>
                  </a:txBody>
                  <a:tcPr anchor="ctr">
                    <a:solidFill>
                      <a:srgbClr val="E9EDF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000099"/>
                          </a:solidFill>
                        </a:rPr>
                        <a:t>0</a:t>
                      </a:r>
                      <a:endParaRPr lang="it-IT" b="1" dirty="0">
                        <a:solidFill>
                          <a:srgbClr val="000099"/>
                        </a:solidFill>
                      </a:endParaRPr>
                    </a:p>
                  </a:txBody>
                  <a:tcPr anchor="ctr">
                    <a:solidFill>
                      <a:srgbClr val="E9EDF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000099"/>
                          </a:solidFill>
                        </a:rPr>
                        <a:t>5</a:t>
                      </a:r>
                      <a:endParaRPr lang="it-IT" b="1" dirty="0">
                        <a:solidFill>
                          <a:srgbClr val="000099"/>
                        </a:solidFill>
                      </a:endParaRPr>
                    </a:p>
                  </a:txBody>
                  <a:tcPr anchor="ctr">
                    <a:solidFill>
                      <a:srgbClr val="E9EDF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000099"/>
                          </a:solidFill>
                        </a:rPr>
                        <a:t>0</a:t>
                      </a:r>
                      <a:endParaRPr lang="it-IT" b="1" dirty="0">
                        <a:solidFill>
                          <a:srgbClr val="000099"/>
                        </a:solidFill>
                      </a:endParaRPr>
                    </a:p>
                  </a:txBody>
                  <a:tcPr anchor="ctr">
                    <a:solidFill>
                      <a:srgbClr val="E9EDF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000099"/>
                          </a:solidFill>
                        </a:rPr>
                        <a:t>Attribuito dalla commissione </a:t>
                      </a:r>
                      <a:endParaRPr lang="it-IT" b="1" dirty="0">
                        <a:solidFill>
                          <a:srgbClr val="000099"/>
                        </a:solidFill>
                      </a:endParaRPr>
                    </a:p>
                  </a:txBody>
                  <a:tcPr anchor="ctr">
                    <a:solidFill>
                      <a:srgbClr val="E9EDF4">
                        <a:alpha val="50196"/>
                      </a:srgbClr>
                    </a:solidFill>
                  </a:tcPr>
                </a:tc>
              </a:tr>
              <a:tr h="702078">
                <a:tc>
                  <a:txBody>
                    <a:bodyPr/>
                    <a:lstStyle/>
                    <a:p>
                      <a:r>
                        <a:rPr lang="it-IT" sz="2400" b="1" dirty="0" smtClean="0"/>
                        <a:t>TOTALE </a:t>
                      </a:r>
                      <a:endParaRPr lang="it-IT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/>
                        <a:t>14</a:t>
                      </a:r>
                      <a:endParaRPr lang="it-IT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>
                          <a:solidFill>
                            <a:srgbClr val="660066"/>
                          </a:solidFill>
                        </a:rPr>
                        <a:t>105</a:t>
                      </a:r>
                      <a:endParaRPr lang="it-IT" sz="2400" b="1" baseline="-25000" dirty="0">
                        <a:solidFill>
                          <a:srgbClr val="660066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/>
                        <a:t>60</a:t>
                      </a:r>
                      <a:endParaRPr lang="it-IT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2400" b="1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Credito scolastico </a:t>
            </a:r>
            <a:endParaRPr lang="it-IT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</p:nvPr>
        </p:nvGraphicFramePr>
        <p:xfrm>
          <a:off x="71438" y="1412776"/>
          <a:ext cx="9001125" cy="4895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875"/>
                <a:gridCol w="1285875"/>
                <a:gridCol w="1285875"/>
                <a:gridCol w="1285875"/>
                <a:gridCol w="3857625"/>
              </a:tblGrid>
              <a:tr h="699428">
                <a:tc>
                  <a:txBody>
                    <a:bodyPr/>
                    <a:lstStyle/>
                    <a:p>
                      <a:r>
                        <a:rPr lang="it-IT" dirty="0" smtClean="0"/>
                        <a:t>Media 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Anno III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Anno IV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Anno V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Note </a:t>
                      </a:r>
                      <a:endParaRPr lang="it-IT" dirty="0"/>
                    </a:p>
                  </a:txBody>
                  <a:tcPr anchor="ctr"/>
                </a:tc>
              </a:tr>
              <a:tr h="699428">
                <a:tc>
                  <a:txBody>
                    <a:bodyPr/>
                    <a:lstStyle/>
                    <a:p>
                      <a:r>
                        <a:rPr lang="it-IT" b="1" dirty="0" smtClean="0"/>
                        <a:t>M = 6</a:t>
                      </a:r>
                      <a:endParaRPr lang="it-IT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3 \ 4</a:t>
                      </a:r>
                      <a:endParaRPr lang="it-IT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3 \ 4</a:t>
                      </a:r>
                      <a:endParaRPr lang="it-IT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4 \ 5</a:t>
                      </a:r>
                      <a:endParaRPr lang="it-IT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Attribuito</a:t>
                      </a:r>
                      <a:r>
                        <a:rPr lang="it-IT" b="1" baseline="0" dirty="0" smtClean="0"/>
                        <a:t> dal C.d.C. nello scrutinio </a:t>
                      </a:r>
                      <a:endParaRPr lang="it-IT" b="1" dirty="0"/>
                    </a:p>
                  </a:txBody>
                  <a:tcPr anchor="ctr"/>
                </a:tc>
              </a:tr>
              <a:tr h="699428"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C00000"/>
                          </a:solidFill>
                        </a:rPr>
                        <a:t>6 &lt; M ≤ 7</a:t>
                      </a:r>
                      <a:endParaRPr lang="it-IT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solidFill>
                      <a:srgbClr val="FFFF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C00000"/>
                          </a:solidFill>
                        </a:rPr>
                        <a:t>4 \ 5</a:t>
                      </a:r>
                      <a:endParaRPr lang="it-IT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solidFill>
                      <a:srgbClr val="FFFF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C00000"/>
                          </a:solidFill>
                        </a:rPr>
                        <a:t>4 \ 5</a:t>
                      </a:r>
                      <a:endParaRPr lang="it-IT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solidFill>
                      <a:srgbClr val="FFFF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C00000"/>
                          </a:solidFill>
                        </a:rPr>
                        <a:t>5 \ 6</a:t>
                      </a:r>
                      <a:endParaRPr lang="it-IT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solidFill>
                      <a:srgbClr val="FFFF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C00000"/>
                          </a:solidFill>
                        </a:rPr>
                        <a:t>Attribuito</a:t>
                      </a:r>
                      <a:r>
                        <a:rPr lang="it-IT" b="1" baseline="0" dirty="0" smtClean="0">
                          <a:solidFill>
                            <a:srgbClr val="C00000"/>
                          </a:solidFill>
                        </a:rPr>
                        <a:t> dal C.d.C. nello scrutinio </a:t>
                      </a:r>
                      <a:endParaRPr lang="it-IT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solidFill>
                      <a:srgbClr val="FFFFFF">
                        <a:alpha val="50196"/>
                      </a:srgbClr>
                    </a:solidFill>
                  </a:tcPr>
                </a:tc>
              </a:tr>
              <a:tr h="6994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7 &lt; M ≤ 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5 \ 6</a:t>
                      </a:r>
                      <a:endParaRPr lang="it-IT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5 \ 6</a:t>
                      </a:r>
                      <a:endParaRPr lang="it-IT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6 \ 7</a:t>
                      </a:r>
                      <a:endParaRPr lang="it-IT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Attribuito</a:t>
                      </a:r>
                      <a:r>
                        <a:rPr lang="it-IT" b="1" baseline="0" dirty="0" smtClean="0"/>
                        <a:t> dal C.d.C. nello scrutinio </a:t>
                      </a:r>
                      <a:endParaRPr lang="it-IT" b="1" dirty="0"/>
                    </a:p>
                  </a:txBody>
                  <a:tcPr anchor="ctr"/>
                </a:tc>
              </a:tr>
              <a:tr h="6994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>
                          <a:solidFill>
                            <a:srgbClr val="C00000"/>
                          </a:solidFill>
                        </a:rPr>
                        <a:t>8 &lt; M ≤ 9</a:t>
                      </a:r>
                    </a:p>
                  </a:txBody>
                  <a:tcPr anchor="ctr">
                    <a:solidFill>
                      <a:srgbClr val="FFFF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C00000"/>
                          </a:solidFill>
                        </a:rPr>
                        <a:t>6 \ 7</a:t>
                      </a:r>
                      <a:endParaRPr lang="it-IT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solidFill>
                      <a:srgbClr val="FFFF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C00000"/>
                          </a:solidFill>
                        </a:rPr>
                        <a:t>6 \ 7</a:t>
                      </a:r>
                      <a:endParaRPr lang="it-IT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solidFill>
                      <a:srgbClr val="FFFF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C00000"/>
                          </a:solidFill>
                        </a:rPr>
                        <a:t>7 \ 8</a:t>
                      </a:r>
                      <a:endParaRPr lang="it-IT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solidFill>
                      <a:srgbClr val="FFFF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C00000"/>
                          </a:solidFill>
                        </a:rPr>
                        <a:t>Attribuito</a:t>
                      </a:r>
                      <a:r>
                        <a:rPr lang="it-IT" b="1" baseline="0" dirty="0" smtClean="0">
                          <a:solidFill>
                            <a:srgbClr val="C00000"/>
                          </a:solidFill>
                        </a:rPr>
                        <a:t> dal C.d.C. nello scrutinio </a:t>
                      </a:r>
                      <a:endParaRPr lang="it-IT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solidFill>
                      <a:srgbClr val="FFFFFF">
                        <a:alpha val="50196"/>
                      </a:srgbClr>
                    </a:solidFill>
                  </a:tcPr>
                </a:tc>
              </a:tr>
              <a:tr h="6994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9 &lt; M ≤ 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7 \ 8</a:t>
                      </a:r>
                      <a:endParaRPr lang="it-IT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7 \ 8</a:t>
                      </a:r>
                      <a:endParaRPr lang="it-IT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8 \ 9</a:t>
                      </a:r>
                      <a:endParaRPr lang="it-IT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Attribuito</a:t>
                      </a:r>
                      <a:r>
                        <a:rPr lang="it-IT" b="1" baseline="0" dirty="0" smtClean="0"/>
                        <a:t> dal C.d.C. nello scrutinio </a:t>
                      </a:r>
                      <a:endParaRPr lang="it-IT" b="1" dirty="0"/>
                    </a:p>
                  </a:txBody>
                  <a:tcPr anchor="ctr"/>
                </a:tc>
              </a:tr>
              <a:tr h="699428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>
                          <a:solidFill>
                            <a:srgbClr val="C00000"/>
                          </a:solidFill>
                        </a:rPr>
                        <a:t>Non è possibile</a:t>
                      </a:r>
                      <a:r>
                        <a:rPr lang="it-IT" b="1" baseline="0" dirty="0" smtClean="0">
                          <a:solidFill>
                            <a:srgbClr val="C00000"/>
                          </a:solidFill>
                        </a:rPr>
                        <a:t> superare la banda nemmeno con crediti formativi (esperienze o attività)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All’interno della banda si attribuisce con criterio insindacabile del C.d.C. 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it-IT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it-IT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it-IT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it-IT" b="1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BONUS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2000" y="3140968"/>
            <a:ext cx="9000000" cy="2952328"/>
          </a:xfrm>
        </p:spPr>
        <p:txBody>
          <a:bodyPr/>
          <a:lstStyle/>
          <a:p>
            <a:r>
              <a:rPr lang="it-IT" dirty="0" smtClean="0"/>
              <a:t>Per poter ambire al bonus occorre necessariamente che il candidato disponga:</a:t>
            </a:r>
          </a:p>
          <a:p>
            <a:pPr lvl="1"/>
            <a:r>
              <a:rPr lang="it-IT" dirty="0" smtClean="0"/>
              <a:t>Di un </a:t>
            </a:r>
            <a:r>
              <a:rPr lang="it-IT" dirty="0" smtClean="0"/>
              <a:t>credito scolastico di </a:t>
            </a:r>
            <a:r>
              <a:rPr lang="it-IT" dirty="0" smtClean="0"/>
              <a:t>almeno 15 </a:t>
            </a:r>
            <a:r>
              <a:rPr lang="it-IT" dirty="0" smtClean="0"/>
              <a:t>punti </a:t>
            </a:r>
            <a:endParaRPr lang="it-IT" dirty="0" smtClean="0"/>
          </a:p>
          <a:p>
            <a:pPr lvl="1"/>
            <a:r>
              <a:rPr lang="it-IT" dirty="0" smtClean="0"/>
              <a:t>Una somma di almeno 70 punti ottenuti nelle prove d’esame </a:t>
            </a:r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5400" b="1" dirty="0" smtClean="0"/>
              <a:t>ESEMPI</a:t>
            </a:r>
            <a:endParaRPr lang="it-IT" sz="5400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sz="4000" b="1" dirty="0" smtClean="0">
                <a:solidFill>
                  <a:srgbClr val="C00000"/>
                </a:solidFill>
              </a:rPr>
              <a:t>ESAME </a:t>
            </a:r>
            <a:r>
              <a:rPr lang="it-IT" sz="4000" b="1" dirty="0" err="1" smtClean="0">
                <a:solidFill>
                  <a:srgbClr val="C00000"/>
                </a:solidFill>
              </a:rPr>
              <a:t>DI</a:t>
            </a:r>
            <a:r>
              <a:rPr lang="it-IT" sz="4000" b="1" dirty="0" smtClean="0">
                <a:solidFill>
                  <a:srgbClr val="C00000"/>
                </a:solidFill>
              </a:rPr>
              <a:t> STATO</a:t>
            </a:r>
            <a:endParaRPr lang="it-IT" sz="4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ESEMPI </a:t>
            </a:r>
            <a:r>
              <a:rPr lang="it-IT" dirty="0" err="1" smtClean="0"/>
              <a:t>DI</a:t>
            </a:r>
            <a:r>
              <a:rPr lang="it-IT" dirty="0" smtClean="0"/>
              <a:t> CREDITO SCOLASTICO</a:t>
            </a:r>
            <a:endParaRPr lang="it-IT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</p:nvPr>
        </p:nvGraphicFramePr>
        <p:xfrm>
          <a:off x="71438" y="1412776"/>
          <a:ext cx="9001125" cy="4895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875"/>
                <a:gridCol w="1285875"/>
                <a:gridCol w="1285875"/>
                <a:gridCol w="1285875"/>
                <a:gridCol w="3857625"/>
              </a:tblGrid>
              <a:tr h="699428">
                <a:tc>
                  <a:txBody>
                    <a:bodyPr/>
                    <a:lstStyle/>
                    <a:p>
                      <a:r>
                        <a:rPr lang="it-IT" dirty="0" smtClean="0"/>
                        <a:t>Media 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Anno III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Anno IV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Anno V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Somma </a:t>
                      </a:r>
                      <a:endParaRPr lang="it-IT" dirty="0"/>
                    </a:p>
                  </a:txBody>
                  <a:tcPr anchor="ctr"/>
                </a:tc>
              </a:tr>
              <a:tr h="699428">
                <a:tc>
                  <a:txBody>
                    <a:bodyPr/>
                    <a:lstStyle/>
                    <a:p>
                      <a:r>
                        <a:rPr lang="it-IT" b="1" dirty="0" smtClean="0"/>
                        <a:t>M = 6</a:t>
                      </a:r>
                      <a:endParaRPr lang="it-IT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3 \ 4</a:t>
                      </a:r>
                      <a:endParaRPr lang="it-IT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3 \ 4</a:t>
                      </a:r>
                      <a:endParaRPr lang="it-IT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4 \ 5</a:t>
                      </a:r>
                      <a:endParaRPr lang="it-IT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Somma tra 10 e 13 		circa 12</a:t>
                      </a:r>
                      <a:endParaRPr lang="it-IT" b="1" dirty="0"/>
                    </a:p>
                  </a:txBody>
                  <a:tcPr anchor="ctr"/>
                </a:tc>
              </a:tr>
              <a:tr h="699428"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C00000"/>
                          </a:solidFill>
                        </a:rPr>
                        <a:t>6 &lt; M ≤ 7</a:t>
                      </a:r>
                      <a:endParaRPr lang="it-IT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solidFill>
                      <a:srgbClr val="FFFF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C00000"/>
                          </a:solidFill>
                        </a:rPr>
                        <a:t>4 \ 5</a:t>
                      </a:r>
                      <a:endParaRPr lang="it-IT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solidFill>
                      <a:srgbClr val="FFFF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C00000"/>
                          </a:solidFill>
                        </a:rPr>
                        <a:t>4 \ 5</a:t>
                      </a:r>
                      <a:endParaRPr lang="it-IT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solidFill>
                      <a:srgbClr val="FFFF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C00000"/>
                          </a:solidFill>
                        </a:rPr>
                        <a:t>5 \ 6</a:t>
                      </a:r>
                      <a:endParaRPr lang="it-IT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solidFill>
                      <a:srgbClr val="FFFF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Somma tra 13 e 16		circa 15</a:t>
                      </a:r>
                      <a:endParaRPr lang="it-IT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solidFill>
                      <a:srgbClr val="FFFFFF">
                        <a:alpha val="50196"/>
                      </a:srgbClr>
                    </a:solidFill>
                  </a:tcPr>
                </a:tc>
              </a:tr>
              <a:tr h="6994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7 &lt; M ≤ 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5 \ 6</a:t>
                      </a:r>
                      <a:endParaRPr lang="it-IT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5 \ 6</a:t>
                      </a:r>
                      <a:endParaRPr lang="it-IT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6 \ 7</a:t>
                      </a:r>
                      <a:endParaRPr lang="it-IT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Somma tra 16 e 19		circa 18</a:t>
                      </a:r>
                      <a:endParaRPr lang="it-IT" b="1" dirty="0"/>
                    </a:p>
                  </a:txBody>
                  <a:tcPr anchor="ctr"/>
                </a:tc>
              </a:tr>
              <a:tr h="6994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>
                          <a:solidFill>
                            <a:srgbClr val="C00000"/>
                          </a:solidFill>
                        </a:rPr>
                        <a:t>8 &lt; M ≤ 9</a:t>
                      </a:r>
                    </a:p>
                  </a:txBody>
                  <a:tcPr anchor="ctr">
                    <a:solidFill>
                      <a:srgbClr val="FFFF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C00000"/>
                          </a:solidFill>
                        </a:rPr>
                        <a:t>6 \ 7</a:t>
                      </a:r>
                      <a:endParaRPr lang="it-IT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solidFill>
                      <a:srgbClr val="FFFF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C00000"/>
                          </a:solidFill>
                        </a:rPr>
                        <a:t>6 \ 7</a:t>
                      </a:r>
                      <a:endParaRPr lang="it-IT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solidFill>
                      <a:srgbClr val="FFFF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C00000"/>
                          </a:solidFill>
                        </a:rPr>
                        <a:t>7 \ 8</a:t>
                      </a:r>
                      <a:endParaRPr lang="it-IT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solidFill>
                      <a:srgbClr val="FFFF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Somma tra 19 e 22		circa 21</a:t>
                      </a:r>
                      <a:endParaRPr lang="it-IT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solidFill>
                      <a:srgbClr val="FFFFFF">
                        <a:alpha val="50196"/>
                      </a:srgbClr>
                    </a:solidFill>
                  </a:tcPr>
                </a:tc>
              </a:tr>
              <a:tr h="6994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9 &lt; M ≤ 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7 \ 8</a:t>
                      </a:r>
                      <a:endParaRPr lang="it-IT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7 \ 8</a:t>
                      </a:r>
                      <a:endParaRPr lang="it-IT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8 \ 9</a:t>
                      </a:r>
                      <a:endParaRPr lang="it-IT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Somma tra 22 e 25		circa 24</a:t>
                      </a:r>
                      <a:endParaRPr lang="it-IT" b="1" dirty="0"/>
                    </a:p>
                  </a:txBody>
                  <a:tcPr anchor="ctr"/>
                </a:tc>
              </a:tr>
              <a:tr h="699428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>
                          <a:solidFill>
                            <a:srgbClr val="C00000"/>
                          </a:solidFill>
                        </a:rPr>
                        <a:t>Non è possibile</a:t>
                      </a:r>
                      <a:r>
                        <a:rPr lang="it-IT" b="1" baseline="0" dirty="0" smtClean="0">
                          <a:solidFill>
                            <a:srgbClr val="C00000"/>
                          </a:solidFill>
                        </a:rPr>
                        <a:t> superare la banda nemmeno con crediti formativi (esperienze o attività)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All’interno della banda si attribuisce con criterio insindacabile del C.d.C. 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it-IT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it-IT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it-IT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it-IT" b="1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Esempi di bonus</a:t>
            </a:r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323528" y="1340768"/>
          <a:ext cx="2880320" cy="2017395"/>
        </p:xfrm>
        <a:graphic>
          <a:graphicData uri="http://schemas.openxmlformats.org/drawingml/2006/table">
            <a:tbl>
              <a:tblPr/>
              <a:tblGrid>
                <a:gridCol w="1920213"/>
                <a:gridCol w="960107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credito scolastico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>
                        <a:alpha val="69804"/>
                      </a:srgb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scritto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>
                        <a:alpha val="69804"/>
                      </a:srgb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scritto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>
                        <a:alpha val="69804"/>
                      </a:srgb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scritto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>
                        <a:alpha val="69804"/>
                      </a:srgb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colloquio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>
                        <a:alpha val="69804"/>
                      </a:srgb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somma delle prove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dirty="0">
                          <a:solidFill>
                            <a:srgbClr val="000099"/>
                          </a:solidFill>
                          <a:latin typeface="Calibri"/>
                        </a:rPr>
                        <a:t>75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>
                        <a:alpha val="69804"/>
                      </a:srgbClr>
                    </a:solidFill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NON OTTIENE BONUS PER CARENZA </a:t>
                      </a:r>
                      <a:r>
                        <a:rPr lang="it-IT" sz="16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DI</a:t>
                      </a:r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CREDITO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>
                        <a:alpha val="69804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5796136" y="1340768"/>
          <a:ext cx="2880320" cy="2017395"/>
        </p:xfrm>
        <a:graphic>
          <a:graphicData uri="http://schemas.openxmlformats.org/drawingml/2006/table">
            <a:tbl>
              <a:tblPr/>
              <a:tblGrid>
                <a:gridCol w="1920213"/>
                <a:gridCol w="960107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credito scolastico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600" b="1" i="0" u="none" strike="noStrike" kern="1200" dirty="0" smtClean="0">
                          <a:solidFill>
                            <a:srgbClr val="000099"/>
                          </a:solidFill>
                          <a:latin typeface="Calibri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alpha val="69804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 scritto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>
                        <a:alpha val="69804"/>
                      </a:srgb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scritto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>
                        <a:alpha val="69804"/>
                      </a:srgb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scritto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>
                        <a:alpha val="69804"/>
                      </a:srgb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colloquio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>
                        <a:alpha val="69804"/>
                      </a:srgb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somma delle prove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dirty="0" smtClean="0">
                          <a:solidFill>
                            <a:srgbClr val="C00000"/>
                          </a:solidFill>
                          <a:latin typeface="Calibri"/>
                        </a:rPr>
                        <a:t>69</a:t>
                      </a:r>
                      <a:endParaRPr lang="it-IT" sz="16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>
                        <a:alpha val="69804"/>
                      </a:srgbClr>
                    </a:solidFill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NON OTTIENE BONUS PER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CARENZA</a:t>
                      </a:r>
                      <a:r>
                        <a:rPr lang="it-IT" sz="16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ALLE PROVE </a:t>
                      </a:r>
                      <a:r>
                        <a:rPr lang="it-IT" sz="1600" b="1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D’ESAME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>
                        <a:alpha val="69804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ella 5"/>
          <p:cNvGraphicFramePr>
            <a:graphicFrameLocks noGrp="1"/>
          </p:cNvGraphicFramePr>
          <p:nvPr/>
        </p:nvGraphicFramePr>
        <p:xfrm>
          <a:off x="323528" y="4365104"/>
          <a:ext cx="2880320" cy="2017395"/>
        </p:xfrm>
        <a:graphic>
          <a:graphicData uri="http://schemas.openxmlformats.org/drawingml/2006/table">
            <a:tbl>
              <a:tblPr/>
              <a:tblGrid>
                <a:gridCol w="1920213"/>
                <a:gridCol w="960107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credito scolastico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dirty="0" smtClean="0">
                          <a:solidFill>
                            <a:srgbClr val="000099"/>
                          </a:solidFill>
                          <a:latin typeface="+mn-lt"/>
                        </a:rPr>
                        <a:t>15</a:t>
                      </a:r>
                      <a:endParaRPr lang="it-IT" sz="1600" b="1" i="0" u="none" strike="noStrike" dirty="0">
                        <a:solidFill>
                          <a:srgbClr val="000099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alpha val="69804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scritto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>
                        <a:alpha val="69804"/>
                      </a:srgb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scritto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>
                        <a:alpha val="69804"/>
                      </a:srgb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scritto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>
                        <a:alpha val="69804"/>
                      </a:srgb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colloquio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>
                        <a:alpha val="69804"/>
                      </a:srgb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somma delle prove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dirty="0" smtClean="0">
                          <a:solidFill>
                            <a:srgbClr val="000099"/>
                          </a:solidFill>
                          <a:latin typeface="Calibri"/>
                        </a:rPr>
                        <a:t>70</a:t>
                      </a:r>
                      <a:endParaRPr lang="it-IT" sz="1600" b="1" i="0" u="none" strike="noStrike" dirty="0">
                        <a:solidFill>
                          <a:srgbClr val="000099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>
                        <a:alpha val="69804"/>
                      </a:srgbClr>
                    </a:solidFill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ACCEDE</a:t>
                      </a:r>
                      <a:r>
                        <a:rPr lang="it-IT" sz="16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AL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BONUS MA </a:t>
                      </a:r>
                      <a:b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FORSE </a:t>
                      </a:r>
                      <a:r>
                        <a:rPr lang="it-IT" sz="16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DI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LIVELLO BASSO 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FD0B">
                        <a:alpha val="69804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ella 6"/>
          <p:cNvGraphicFramePr>
            <a:graphicFrameLocks noGrp="1"/>
          </p:cNvGraphicFramePr>
          <p:nvPr/>
        </p:nvGraphicFramePr>
        <p:xfrm>
          <a:off x="5868144" y="4437112"/>
          <a:ext cx="2880320" cy="2017395"/>
        </p:xfrm>
        <a:graphic>
          <a:graphicData uri="http://schemas.openxmlformats.org/drawingml/2006/table">
            <a:tbl>
              <a:tblPr/>
              <a:tblGrid>
                <a:gridCol w="1920213"/>
                <a:gridCol w="960107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credito scolastico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dirty="0" smtClean="0">
                          <a:solidFill>
                            <a:srgbClr val="000099"/>
                          </a:solidFill>
                          <a:latin typeface="+mn-lt"/>
                        </a:rPr>
                        <a:t>24</a:t>
                      </a:r>
                      <a:endParaRPr lang="it-IT" sz="1600" b="1" i="0" u="none" strike="noStrike" dirty="0">
                        <a:solidFill>
                          <a:srgbClr val="000099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alpha val="69804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scritto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>
                        <a:alpha val="69804"/>
                      </a:srgb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scritto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>
                        <a:alpha val="69804"/>
                      </a:srgb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scritto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>
                        <a:alpha val="69804"/>
                      </a:srgb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colloquio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>
                        <a:alpha val="69804"/>
                      </a:srgb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somma delle prove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dirty="0">
                          <a:solidFill>
                            <a:srgbClr val="000099"/>
                          </a:solidFill>
                          <a:latin typeface="Calibri"/>
                        </a:rPr>
                        <a:t>75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>
                        <a:alpha val="69804"/>
                      </a:srgbClr>
                    </a:solidFill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ACCEDE</a:t>
                      </a:r>
                      <a:r>
                        <a:rPr lang="it-IT" sz="16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AL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BONUS E PROBABILMENTE</a:t>
                      </a:r>
                      <a:r>
                        <a:rPr lang="it-IT" sz="16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BUONO 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FD0B">
                        <a:alpha val="69804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esempio</a:t>
            </a:r>
            <a:r>
              <a:rPr lang="it-IT" dirty="0" smtClean="0"/>
              <a:t>: studente modello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71438" y="1124744"/>
          <a:ext cx="9001124" cy="5616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0402"/>
                <a:gridCol w="1224136"/>
                <a:gridCol w="4716586"/>
              </a:tblGrid>
              <a:tr h="702078">
                <a:tc>
                  <a:txBody>
                    <a:bodyPr/>
                    <a:lstStyle/>
                    <a:p>
                      <a:r>
                        <a:rPr lang="it-IT" dirty="0" smtClean="0"/>
                        <a:t>COMPONENTE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ESEMPIO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 anchor="ctr"/>
                </a:tc>
              </a:tr>
              <a:tr h="702078"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C00000"/>
                          </a:solidFill>
                        </a:rPr>
                        <a:t>CREDITO</a:t>
                      </a:r>
                      <a:r>
                        <a:rPr lang="it-IT" b="1" baseline="0" dirty="0" smtClean="0">
                          <a:solidFill>
                            <a:srgbClr val="C00000"/>
                          </a:solidFill>
                        </a:rPr>
                        <a:t> SCOLASTICO </a:t>
                      </a:r>
                      <a:endParaRPr lang="it-IT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200" b="1" dirty="0" smtClean="0">
                          <a:solidFill>
                            <a:srgbClr val="C00000"/>
                          </a:solidFill>
                        </a:rPr>
                        <a:t>24</a:t>
                      </a:r>
                      <a:endParaRPr lang="it-IT" sz="32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C00000"/>
                          </a:solidFill>
                        </a:rPr>
                        <a:t>Somma degli ultimi tre anni </a:t>
                      </a:r>
                      <a:endParaRPr lang="it-IT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</a:tr>
              <a:tr h="702078"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000099"/>
                          </a:solidFill>
                        </a:rPr>
                        <a:t>PRIMA PROVA SCRITTA </a:t>
                      </a:r>
                      <a:endParaRPr lang="it-IT" b="1" dirty="0">
                        <a:solidFill>
                          <a:srgbClr val="000099"/>
                        </a:solidFill>
                      </a:endParaRPr>
                    </a:p>
                  </a:txBody>
                  <a:tcPr anchor="ctr">
                    <a:solidFill>
                      <a:srgbClr val="E9EDF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200" b="1" dirty="0" smtClean="0">
                          <a:solidFill>
                            <a:srgbClr val="000099"/>
                          </a:solidFill>
                        </a:rPr>
                        <a:t>14</a:t>
                      </a:r>
                      <a:endParaRPr lang="it-IT" sz="3200" b="1" dirty="0">
                        <a:solidFill>
                          <a:srgbClr val="000099"/>
                        </a:solidFill>
                      </a:endParaRPr>
                    </a:p>
                  </a:txBody>
                  <a:tcPr anchor="ctr">
                    <a:solidFill>
                      <a:srgbClr val="E9EDF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000099"/>
                          </a:solidFill>
                        </a:rPr>
                        <a:t>Attribuito</a:t>
                      </a:r>
                      <a:r>
                        <a:rPr lang="it-IT" b="1" baseline="0" dirty="0" smtClean="0">
                          <a:solidFill>
                            <a:srgbClr val="000099"/>
                          </a:solidFill>
                        </a:rPr>
                        <a:t> in sede di correzione </a:t>
                      </a:r>
                      <a:endParaRPr lang="it-IT" b="1" dirty="0">
                        <a:solidFill>
                          <a:srgbClr val="000099"/>
                        </a:solidFill>
                      </a:endParaRPr>
                    </a:p>
                  </a:txBody>
                  <a:tcPr anchor="ctr">
                    <a:solidFill>
                      <a:srgbClr val="E9EDF4">
                        <a:alpha val="50196"/>
                      </a:srgbClr>
                    </a:solidFill>
                  </a:tcPr>
                </a:tc>
              </a:tr>
              <a:tr h="702078"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C00000"/>
                          </a:solidFill>
                        </a:rPr>
                        <a:t>SECONDA PROVA SCRITTA </a:t>
                      </a:r>
                      <a:endParaRPr lang="it-IT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200" b="1" dirty="0" smtClean="0">
                          <a:solidFill>
                            <a:srgbClr val="C00000"/>
                          </a:solidFill>
                        </a:rPr>
                        <a:t>14</a:t>
                      </a:r>
                      <a:endParaRPr lang="it-IT" sz="32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C00000"/>
                          </a:solidFill>
                        </a:rPr>
                        <a:t>Attribuito</a:t>
                      </a:r>
                      <a:r>
                        <a:rPr lang="it-IT" b="1" baseline="0" dirty="0" smtClean="0">
                          <a:solidFill>
                            <a:srgbClr val="C00000"/>
                          </a:solidFill>
                        </a:rPr>
                        <a:t> in sede di correzione </a:t>
                      </a:r>
                      <a:endParaRPr lang="it-IT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</a:tr>
              <a:tr h="702078"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000099"/>
                          </a:solidFill>
                        </a:rPr>
                        <a:t>TERZA PROVA SCRITTA </a:t>
                      </a:r>
                      <a:endParaRPr lang="it-IT" b="1" dirty="0">
                        <a:solidFill>
                          <a:srgbClr val="000099"/>
                        </a:solidFill>
                      </a:endParaRPr>
                    </a:p>
                  </a:txBody>
                  <a:tcPr anchor="ctr">
                    <a:solidFill>
                      <a:srgbClr val="E9EDF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200" b="1" dirty="0" smtClean="0">
                          <a:solidFill>
                            <a:srgbClr val="000099"/>
                          </a:solidFill>
                        </a:rPr>
                        <a:t>13</a:t>
                      </a:r>
                      <a:endParaRPr lang="it-IT" sz="3200" b="1" dirty="0">
                        <a:solidFill>
                          <a:srgbClr val="000099"/>
                        </a:solidFill>
                      </a:endParaRPr>
                    </a:p>
                  </a:txBody>
                  <a:tcPr anchor="ctr">
                    <a:solidFill>
                      <a:srgbClr val="E9EDF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000099"/>
                          </a:solidFill>
                        </a:rPr>
                        <a:t>Attribuito</a:t>
                      </a:r>
                      <a:r>
                        <a:rPr lang="it-IT" b="1" baseline="0" dirty="0" smtClean="0">
                          <a:solidFill>
                            <a:srgbClr val="000099"/>
                          </a:solidFill>
                        </a:rPr>
                        <a:t> in sede di correzione </a:t>
                      </a:r>
                      <a:endParaRPr lang="it-IT" b="1" dirty="0">
                        <a:solidFill>
                          <a:srgbClr val="000099"/>
                        </a:solidFill>
                      </a:endParaRPr>
                    </a:p>
                  </a:txBody>
                  <a:tcPr anchor="ctr">
                    <a:solidFill>
                      <a:srgbClr val="E9EDF4">
                        <a:alpha val="50196"/>
                      </a:srgbClr>
                    </a:solidFill>
                  </a:tcPr>
                </a:tc>
              </a:tr>
              <a:tr h="702078"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C00000"/>
                          </a:solidFill>
                        </a:rPr>
                        <a:t>COLLOQUIO </a:t>
                      </a:r>
                      <a:endParaRPr lang="it-IT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200" b="1" dirty="0" smtClean="0">
                          <a:solidFill>
                            <a:srgbClr val="C00000"/>
                          </a:solidFill>
                        </a:rPr>
                        <a:t>30</a:t>
                      </a:r>
                      <a:endParaRPr lang="it-IT" sz="32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C00000"/>
                          </a:solidFill>
                        </a:rPr>
                        <a:t>Attribuito</a:t>
                      </a:r>
                      <a:r>
                        <a:rPr lang="it-IT" b="1" baseline="0" dirty="0" smtClean="0">
                          <a:solidFill>
                            <a:srgbClr val="C00000"/>
                          </a:solidFill>
                        </a:rPr>
                        <a:t> subito dopo il colloquio </a:t>
                      </a:r>
                      <a:endParaRPr lang="it-IT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</a:tr>
              <a:tr h="702078"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000099"/>
                          </a:solidFill>
                        </a:rPr>
                        <a:t>BONUS</a:t>
                      </a:r>
                      <a:r>
                        <a:rPr lang="it-IT" b="1" baseline="0" dirty="0" smtClean="0">
                          <a:solidFill>
                            <a:srgbClr val="000099"/>
                          </a:solidFill>
                        </a:rPr>
                        <a:t> (RARO) </a:t>
                      </a:r>
                      <a:endParaRPr lang="it-IT" b="1" dirty="0">
                        <a:solidFill>
                          <a:srgbClr val="000099"/>
                        </a:solidFill>
                      </a:endParaRPr>
                    </a:p>
                  </a:txBody>
                  <a:tcPr anchor="ctr">
                    <a:solidFill>
                      <a:srgbClr val="E9EDF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200" b="1" dirty="0" smtClean="0">
                          <a:solidFill>
                            <a:srgbClr val="000099"/>
                          </a:solidFill>
                        </a:rPr>
                        <a:t>5</a:t>
                      </a:r>
                      <a:endParaRPr lang="it-IT" sz="3200" b="1" dirty="0">
                        <a:solidFill>
                          <a:srgbClr val="000099"/>
                        </a:solidFill>
                      </a:endParaRPr>
                    </a:p>
                  </a:txBody>
                  <a:tcPr anchor="ctr">
                    <a:solidFill>
                      <a:srgbClr val="E9EDF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000099"/>
                          </a:solidFill>
                        </a:rPr>
                        <a:t>Attribuito dalla commissione </a:t>
                      </a:r>
                      <a:endParaRPr lang="it-IT" b="1" dirty="0">
                        <a:solidFill>
                          <a:srgbClr val="000099"/>
                        </a:solidFill>
                      </a:endParaRPr>
                    </a:p>
                  </a:txBody>
                  <a:tcPr anchor="ctr">
                    <a:solidFill>
                      <a:srgbClr val="E9EDF4">
                        <a:alpha val="50196"/>
                      </a:srgbClr>
                    </a:solidFill>
                  </a:tcPr>
                </a:tc>
              </a:tr>
              <a:tr h="702078">
                <a:tc>
                  <a:txBody>
                    <a:bodyPr/>
                    <a:lstStyle/>
                    <a:p>
                      <a:r>
                        <a:rPr lang="it-IT" sz="2400" b="1" dirty="0" smtClean="0"/>
                        <a:t>TOTALE </a:t>
                      </a:r>
                      <a:endParaRPr lang="it-IT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600" b="1" dirty="0" smtClean="0"/>
                        <a:t>100</a:t>
                      </a:r>
                      <a:endParaRPr lang="it-IT" sz="3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800" b="1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Centesimi</a:t>
                      </a:r>
                      <a:r>
                        <a:rPr lang="it-IT" sz="2400" b="1" baseline="-2500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endParaRPr lang="it-IT" sz="2400" b="1" baseline="-25000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593</TotalTime>
  <Words>744</Words>
  <Application>Microsoft Office PowerPoint</Application>
  <PresentationFormat>Presentazione su schermo (4:3)</PresentationFormat>
  <Paragraphs>267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Tema di Office</vt:lpstr>
      <vt:lpstr>IL VOTO</vt:lpstr>
      <vt:lpstr>PARTECIPANO AL VOTO</vt:lpstr>
      <vt:lpstr>IL VOTO</vt:lpstr>
      <vt:lpstr>Credito scolastico </vt:lpstr>
      <vt:lpstr>BONUS</vt:lpstr>
      <vt:lpstr>ESEMPI</vt:lpstr>
      <vt:lpstr>ESEMPI DI CREDITO SCOLASTICO</vt:lpstr>
      <vt:lpstr>Esempi di bonus</vt:lpstr>
      <vt:lpstr>esempio: studente modello</vt:lpstr>
      <vt:lpstr>esempio: studente bravo</vt:lpstr>
      <vt:lpstr>esempio: ALUNNO SUFFICIENTE</vt:lpstr>
      <vt:lpstr>esempio: ALUNNO MEDIOCRE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Andrea</dc:creator>
  <cp:lastModifiedBy>Andrea</cp:lastModifiedBy>
  <cp:revision>61</cp:revision>
  <dcterms:created xsi:type="dcterms:W3CDTF">2015-04-22T10:37:07Z</dcterms:created>
  <dcterms:modified xsi:type="dcterms:W3CDTF">2015-04-22T20:40:30Z</dcterms:modified>
</cp:coreProperties>
</file>