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  <a:srgbClr val="B8FD0B"/>
    <a:srgbClr val="99FFCC"/>
    <a:srgbClr val="00FF00"/>
    <a:srgbClr val="660066"/>
    <a:srgbClr val="FFFFFF"/>
    <a:srgbClr val="990033"/>
    <a:srgbClr val="3A1D00"/>
    <a:srgbClr val="00CC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46807"/>
            <a:ext cx="7772400" cy="1470025"/>
          </a:xfrm>
        </p:spPr>
        <p:txBody>
          <a:bodyPr rIns="90000"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03252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66006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it-IT" sz="44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8FD0B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DEADA">
              <a:alpha val="80000"/>
            </a:srgbClr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tx1">
              <a:alpha val="50196"/>
            </a:schemeClr>
          </a:solidFill>
        </p:spPr>
        <p:txBody>
          <a:bodyPr vert="horz" lIns="91440" tIns="45720" rIns="108000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000" y="1556792"/>
            <a:ext cx="9000000" cy="4569371"/>
          </a:xfrm>
          <a:prstGeom prst="rect">
            <a:avLst/>
          </a:prstGeom>
          <a:solidFill>
            <a:srgbClr val="FDEADA">
              <a:alpha val="80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053B9-0D73-4262-9948-1C6BCB552522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3DC9-B8F4-409B-A15E-9C23CE68312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it-IT" sz="4400" b="1" kern="1200" cap="all" spc="0" dirty="0" smtClean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solidFill>
            <a:srgbClr val="B8FD0B"/>
          </a:soli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it-IT" sz="3200" kern="1200" dirty="0" smtClean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it-IT" sz="3200" kern="1200" dirty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b="1" dirty="0" smtClean="0"/>
              <a:t>LA PRIMA PROVA SCRITTA</a:t>
            </a:r>
            <a:endParaRPr lang="it-IT" sz="5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ESAME </a:t>
            </a:r>
            <a:r>
              <a:rPr lang="it-IT" sz="4000" b="1" dirty="0" err="1" smtClean="0">
                <a:solidFill>
                  <a:srgbClr val="C00000"/>
                </a:solidFill>
              </a:rPr>
              <a:t>DI</a:t>
            </a:r>
            <a:r>
              <a:rPr lang="it-IT" sz="4000" b="1" dirty="0" smtClean="0">
                <a:solidFill>
                  <a:srgbClr val="C00000"/>
                </a:solidFill>
              </a:rPr>
              <a:t> STATO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 PROVA SCRITTA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UNA PROVA IN ITALIANO SCRITTO</a:t>
            </a:r>
          </a:p>
          <a:p>
            <a:r>
              <a:rPr lang="it-IT" dirty="0" smtClean="0"/>
              <a:t>IL PLICO SIGILLATO CONTIENE UN TESTO COMPOSTO DA 7 POSSIBILI TIPOLOGIE </a:t>
            </a:r>
            <a:r>
              <a:rPr lang="it-IT" dirty="0" err="1" smtClean="0"/>
              <a:t>DI</a:t>
            </a:r>
            <a:r>
              <a:rPr lang="it-IT" dirty="0" smtClean="0"/>
              <a:t> PROVA</a:t>
            </a:r>
            <a:br>
              <a:rPr lang="it-IT" dirty="0" smtClean="0"/>
            </a:br>
            <a:r>
              <a:rPr lang="it-IT" dirty="0" smtClean="0"/>
              <a:t>		</a:t>
            </a:r>
            <a:r>
              <a:rPr lang="it-IT" b="1" dirty="0" smtClean="0"/>
              <a:t>A, B1, B2, B3, B4, C, D </a:t>
            </a:r>
          </a:p>
          <a:p>
            <a:r>
              <a:rPr lang="it-IT" dirty="0" smtClean="0"/>
              <a:t>IL CANDIDATO NE SCEGLIE E NE SVILUPPA UNA </a:t>
            </a:r>
            <a:br>
              <a:rPr lang="it-IT" dirty="0" smtClean="0"/>
            </a:br>
            <a:r>
              <a:rPr lang="it-IT" dirty="0" smtClean="0"/>
              <a:t>(E UNA SOLA) </a:t>
            </a:r>
          </a:p>
          <a:p>
            <a:r>
              <a:rPr lang="it-IT" dirty="0" smtClean="0"/>
              <a:t>È POSSIBILE PORTARE IL DIZIONARIO </a:t>
            </a:r>
            <a:r>
              <a:rPr lang="it-IT" dirty="0" err="1" smtClean="0"/>
              <a:t>DI</a:t>
            </a:r>
            <a:r>
              <a:rPr lang="it-IT" dirty="0" smtClean="0"/>
              <a:t> ITALIANO </a:t>
            </a:r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TIPOLOGIE ITALIANO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A -  </a:t>
            </a:r>
            <a:r>
              <a:rPr lang="it-IT" b="1" dirty="0" smtClean="0"/>
              <a:t>analisi e commento</a:t>
            </a:r>
            <a:r>
              <a:rPr lang="it-IT" dirty="0" smtClean="0"/>
              <a:t>, anche arricchito di note personale, di un </a:t>
            </a:r>
            <a:r>
              <a:rPr lang="it-IT" b="1" dirty="0" smtClean="0"/>
              <a:t>testo</a:t>
            </a:r>
            <a:r>
              <a:rPr lang="it-IT" dirty="0" smtClean="0"/>
              <a:t> letterario o non letterario, in prosa o in poesia, corredato da indicazioni che orientino alla comprensione nella interpretazione di insieme del passo e nella sua contestualizzazione.</a:t>
            </a:r>
          </a:p>
          <a:p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TIPOLOGIE ITALIANO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B - </a:t>
            </a:r>
            <a:r>
              <a:rPr lang="it-IT" b="1" dirty="0" smtClean="0"/>
              <a:t>sviluppo di un argomento</a:t>
            </a:r>
            <a:r>
              <a:rPr lang="it-IT" dirty="0" smtClean="0"/>
              <a:t> tra quelli proposti di grande ambito di riferimento </a:t>
            </a:r>
            <a:r>
              <a:rPr lang="it-IT" b="1" dirty="0" err="1" smtClean="0"/>
              <a:t>storico-politico</a:t>
            </a:r>
            <a:r>
              <a:rPr lang="it-IT" b="1" dirty="0" smtClean="0"/>
              <a:t>,  socio-economico, artistico-letterario, tecnico-scientifico.</a:t>
            </a:r>
            <a:r>
              <a:rPr lang="it-IT" dirty="0" smtClean="0"/>
              <a:t> L’argomento può essere svolto in una forma scelta dal candidato tra i modelli di scrittura del </a:t>
            </a:r>
            <a:r>
              <a:rPr lang="it-IT" i="1" dirty="0" smtClean="0"/>
              <a:t>saggio breve</a:t>
            </a:r>
            <a:r>
              <a:rPr lang="it-IT" dirty="0" smtClean="0"/>
              <a:t> e dell’</a:t>
            </a:r>
            <a:r>
              <a:rPr lang="it-IT" i="1" dirty="0" smtClean="0"/>
              <a:t>articolo di giornale</a:t>
            </a:r>
            <a:r>
              <a:rPr lang="it-IT" i="1" dirty="0" smtClean="0"/>
              <a:t>.</a:t>
            </a:r>
          </a:p>
          <a:p>
            <a:pPr algn="just"/>
            <a:r>
              <a:rPr lang="it-IT" i="1" dirty="0" smtClean="0"/>
              <a:t>B1 – AMBITO </a:t>
            </a:r>
            <a:r>
              <a:rPr lang="it-IT" b="1" dirty="0" err="1" smtClean="0"/>
              <a:t>storico-politico</a:t>
            </a:r>
            <a:endParaRPr lang="it-IT" b="1" dirty="0" smtClean="0"/>
          </a:p>
          <a:p>
            <a:pPr algn="just"/>
            <a:r>
              <a:rPr lang="it-IT" i="1" dirty="0" smtClean="0"/>
              <a:t>B2 </a:t>
            </a:r>
            <a:r>
              <a:rPr lang="it-IT" i="1" dirty="0" smtClean="0"/>
              <a:t>– AMBITO </a:t>
            </a:r>
            <a:r>
              <a:rPr lang="it-IT" b="1" dirty="0" smtClean="0"/>
              <a:t>socio-economico</a:t>
            </a:r>
          </a:p>
          <a:p>
            <a:pPr algn="just"/>
            <a:r>
              <a:rPr lang="it-IT" i="1" dirty="0" smtClean="0"/>
              <a:t>B3 </a:t>
            </a:r>
            <a:r>
              <a:rPr lang="it-IT" i="1" dirty="0" smtClean="0"/>
              <a:t>– AMBITO </a:t>
            </a:r>
            <a:r>
              <a:rPr lang="it-IT" b="1" dirty="0" err="1" smtClean="0"/>
              <a:t>artistico-letterario</a:t>
            </a:r>
            <a:endParaRPr lang="it-IT" b="1" dirty="0" smtClean="0"/>
          </a:p>
          <a:p>
            <a:pPr algn="just"/>
            <a:r>
              <a:rPr lang="it-IT" i="1" dirty="0" smtClean="0"/>
              <a:t>B4 </a:t>
            </a:r>
            <a:r>
              <a:rPr lang="it-IT" i="1" dirty="0" smtClean="0"/>
              <a:t>– AMBITO </a:t>
            </a:r>
            <a:r>
              <a:rPr lang="it-IT" b="1" dirty="0" smtClean="0"/>
              <a:t>tecnico-scientifico</a:t>
            </a:r>
            <a:endParaRPr lang="it-IT" i="1" dirty="0" smtClean="0"/>
          </a:p>
          <a:p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TIPOLOGIE ITALIANO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 - sviluppo di un argomento di </a:t>
            </a:r>
            <a:r>
              <a:rPr lang="it-IT" b="1" dirty="0" smtClean="0"/>
              <a:t>carattere storico</a:t>
            </a:r>
            <a:r>
              <a:rPr lang="it-IT" dirty="0" smtClean="0"/>
              <a:t>, coerente con i programmi svolti nell’ultimo anno di corso.</a:t>
            </a:r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TIPOLOGIE ITALIANO SCRITTO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D - trattazione di un tema su un argomento di </a:t>
            </a:r>
            <a:r>
              <a:rPr lang="it-IT" b="1" dirty="0" smtClean="0"/>
              <a:t>ordine generale</a:t>
            </a:r>
            <a:r>
              <a:rPr lang="it-IT" dirty="0" smtClean="0"/>
              <a:t>, attinto al </a:t>
            </a:r>
            <a:r>
              <a:rPr lang="it-IT" b="1" dirty="0" smtClean="0"/>
              <a:t>corrente dibattito culturale</a:t>
            </a:r>
            <a:r>
              <a:rPr lang="it-IT" dirty="0" smtClean="0"/>
              <a:t>, per il quale possono essere fornite indicazioni di svolgimento.</a:t>
            </a:r>
            <a:endParaRPr lang="it-IT" dirty="0"/>
          </a:p>
        </p:txBody>
      </p:sp>
      <p:pic>
        <p:nvPicPr>
          <p:cNvPr id="8" name="Immagine 7" descr="txt_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37760" y="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195</Words>
  <Application>Microsoft Office PowerPoint</Application>
  <PresentationFormat>Presentazione su schermo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LA PRIMA PROVA SCRITTA</vt:lpstr>
      <vt:lpstr>PRIMA PROVA SCRITTA</vt:lpstr>
      <vt:lpstr>TIPOLOGIE ITALIANO SCRITTO</vt:lpstr>
      <vt:lpstr>TIPOLOGIE ITALIANO SCRITTO</vt:lpstr>
      <vt:lpstr>TIPOLOGIE ITALIANO SCRITTO</vt:lpstr>
      <vt:lpstr>TIPOLOGIE ITALIANO SCRITTO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38</cp:revision>
  <dcterms:created xsi:type="dcterms:W3CDTF">2015-04-22T10:37:07Z</dcterms:created>
  <dcterms:modified xsi:type="dcterms:W3CDTF">2015-04-22T19:30:31Z</dcterms:modified>
</cp:coreProperties>
</file>