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60" r:id="rId3"/>
    <p:sldId id="290" r:id="rId4"/>
    <p:sldId id="291" r:id="rId5"/>
    <p:sldId id="292" r:id="rId6"/>
    <p:sldId id="257" r:id="rId7"/>
    <p:sldId id="294" r:id="rId8"/>
    <p:sldId id="295" r:id="rId9"/>
    <p:sldId id="297" r:id="rId10"/>
    <p:sldId id="298" r:id="rId11"/>
    <p:sldId id="293" r:id="rId12"/>
    <p:sldId id="299" r:id="rId13"/>
    <p:sldId id="300" r:id="rId14"/>
    <p:sldId id="301" r:id="rId15"/>
    <p:sldId id="302" r:id="rId16"/>
    <p:sldId id="283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CCFF99"/>
    <a:srgbClr val="99FF66"/>
    <a:srgbClr val="0000CC"/>
    <a:srgbClr val="A50021"/>
    <a:srgbClr val="00FFFF"/>
    <a:srgbClr val="006600"/>
    <a:srgbClr val="FF1E1E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CE01A-5A11-4F66-ACCB-FABF1D3FF4DC}" type="datetimeFigureOut">
              <a:rPr lang="it-IT" smtClean="0"/>
              <a:pPr/>
              <a:t>21/06/2014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C89DC-9905-4432-B3C9-838AC862493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2132856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rgbClr val="00B0F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A76F-3A46-4F8D-99F6-58C59E983813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467544" y="65075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6E33-6908-4162-B0D7-00B16F87DAA1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5075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24"/>
          <p:cNvSpPr txBox="1">
            <a:spLocks/>
          </p:cNvSpPr>
          <p:nvPr userDrawn="1"/>
        </p:nvSpPr>
        <p:spPr>
          <a:xfrm>
            <a:off x="467544" y="659226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600-9686-487F-A783-7E7132A5C028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5075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24"/>
          <p:cNvSpPr txBox="1">
            <a:spLocks/>
          </p:cNvSpPr>
          <p:nvPr userDrawn="1"/>
        </p:nvSpPr>
        <p:spPr>
          <a:xfrm>
            <a:off x="467544" y="659226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E3A-AE57-4CA0-A053-E53A588AA26D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24"/>
          <p:cNvSpPr txBox="1">
            <a:spLocks/>
          </p:cNvSpPr>
          <p:nvPr userDrawn="1"/>
        </p:nvSpPr>
        <p:spPr>
          <a:xfrm>
            <a:off x="395536" y="6520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small" baseline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4439568"/>
            <a:ext cx="7086600" cy="1509712"/>
          </a:xfrm>
        </p:spPr>
        <p:txBody>
          <a:bodyPr anchor="t">
            <a:normAutofit/>
          </a:bodyPr>
          <a:lstStyle>
            <a:lvl1pPr marL="73152" indent="0" algn="r">
              <a:buNone/>
              <a:defRPr sz="2800" cap="small" normalizeH="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A37-9F8F-4406-AB93-E30D4C82B29C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5075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BF11-A3D3-47B9-8D80-97BD94A9319D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24"/>
          <p:cNvSpPr txBox="1">
            <a:spLocks/>
          </p:cNvSpPr>
          <p:nvPr userDrawn="1"/>
        </p:nvSpPr>
        <p:spPr>
          <a:xfrm>
            <a:off x="395536" y="65075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4040188" cy="750887"/>
          </a:xfrm>
        </p:spPr>
        <p:txBody>
          <a:bodyPr anchor="t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988840"/>
            <a:ext cx="4041775" cy="750887"/>
          </a:xfrm>
        </p:spPr>
        <p:txBody>
          <a:bodyPr anchor="t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852936"/>
            <a:ext cx="4040188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041775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18AC-CBA8-4CDB-B69E-349ECCAAF620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67544" y="65075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24"/>
          <p:cNvSpPr txBox="1">
            <a:spLocks/>
          </p:cNvSpPr>
          <p:nvPr userDrawn="1"/>
        </p:nvSpPr>
        <p:spPr>
          <a:xfrm>
            <a:off x="467544" y="659226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1A3F-A21A-4778-9ACC-1B7A5E9C4319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67544" y="65075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Segnaposto piè di pagina 24"/>
          <p:cNvSpPr txBox="1">
            <a:spLocks/>
          </p:cNvSpPr>
          <p:nvPr userDrawn="1"/>
        </p:nvSpPr>
        <p:spPr>
          <a:xfrm>
            <a:off x="467544" y="659226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1A06-3CA9-452B-9694-3E4C7CD0DFF8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67544" y="65075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piè di pagina 24"/>
          <p:cNvSpPr txBox="1">
            <a:spLocks/>
          </p:cNvSpPr>
          <p:nvPr userDrawn="1"/>
        </p:nvSpPr>
        <p:spPr>
          <a:xfrm>
            <a:off x="467544" y="659226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83152" cy="1246460"/>
          </a:xfrm>
        </p:spPr>
        <p:txBody>
          <a:bodyPr vert="horz" anchor="t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rgbClr val="00B0F0"/>
                </a:solidFill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844824"/>
            <a:ext cx="5111750" cy="428133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1815-4A3E-458A-B7A2-719A271A6A50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67544" y="65075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24"/>
          <p:cNvSpPr txBox="1">
            <a:spLocks/>
          </p:cNvSpPr>
          <p:nvPr userDrawn="1"/>
        </p:nvSpPr>
        <p:spPr>
          <a:xfrm>
            <a:off x="467544" y="659226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116632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2204864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95E5-45F8-4178-A813-50728A12CAE6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67544" y="65075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24"/>
          <p:cNvSpPr txBox="1">
            <a:spLocks/>
          </p:cNvSpPr>
          <p:nvPr userDrawn="1"/>
        </p:nvSpPr>
        <p:spPr>
          <a:xfrm>
            <a:off x="467544" y="659226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 G.M. ANGIOY SASSARI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anchor="t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464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42656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3378BF-DB7C-488C-B416-099E9B2F8423}" type="datetime1">
              <a:rPr lang="it-IT" smtClean="0"/>
              <a:pPr/>
              <a:t>21/06/2014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-6424" y="1047651"/>
            <a:ext cx="473968" cy="365125"/>
          </a:xfrm>
          <a:prstGeom prst="rect">
            <a:avLst/>
          </a:prstGeom>
        </p:spPr>
        <p:txBody>
          <a:bodyPr vert="horz" lIns="0" rIns="0" anchor="b"/>
          <a:lstStyle>
            <a:lvl1pPr algn="l" eaLnBrk="1" latinLnBrk="0" hangingPunct="1">
              <a:defRPr kumimoji="0" sz="1200" b="1">
                <a:solidFill>
                  <a:schemeClr val="tx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6946241" y="6595685"/>
            <a:ext cx="187423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rgbClr val="00FFFF"/>
                </a:solidFill>
              </a:rPr>
              <a:t>Prof. Andrea Zoccheddu</a:t>
            </a:r>
            <a:endParaRPr lang="it-IT" sz="1200" dirty="0">
              <a:solidFill>
                <a:srgbClr val="00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all" baseline="0">
          <a:ln w="6350">
            <a:noFill/>
          </a:ln>
          <a:solidFill>
            <a:srgbClr val="00B0F0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Programmazione imperativa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ISTRUZIONI </a:t>
            </a:r>
            <a:br>
              <a:rPr lang="it-IT" dirty="0" smtClean="0"/>
            </a:br>
            <a:r>
              <a:rPr lang="it-IT" dirty="0" smtClean="0"/>
              <a:t>ITERATIVE</a:t>
            </a:r>
            <a:endParaRPr lang="it-IT" dirty="0"/>
          </a:p>
        </p:txBody>
      </p:sp>
      <p:pic>
        <p:nvPicPr>
          <p:cNvPr id="7" name="Immagine 6" descr="Number-2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58952"/>
            <a:ext cx="2438400" cy="24384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ITERAZIONI NIDIFICATE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8036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È possibile inserire un’istruzione iterativa dentro un’altra istruzione iterativa </a:t>
            </a:r>
          </a:p>
          <a:p>
            <a:pPr algn="just"/>
            <a:r>
              <a:rPr lang="it-IT" dirty="0" smtClean="0"/>
              <a:t>Si dicono nidificate </a:t>
            </a:r>
          </a:p>
          <a:p>
            <a:pPr algn="just"/>
            <a:r>
              <a:rPr lang="it-IT" dirty="0" smtClean="0"/>
              <a:t>Per ogni ciclo esterno si eseguono molti cicli interni </a:t>
            </a:r>
          </a:p>
          <a:p>
            <a:endParaRPr lang="it-IT" dirty="0" smtClean="0"/>
          </a:p>
        </p:txBody>
      </p:sp>
      <p:pic>
        <p:nvPicPr>
          <p:cNvPr id="26" name="Immagine 25" descr="toy_train_on_track_h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8056" y="332656"/>
            <a:ext cx="5407888" cy="3816424"/>
          </a:xfrm>
          <a:prstGeom prst="rect">
            <a:avLst/>
          </a:prstGeom>
        </p:spPr>
      </p:pic>
      <p:pic>
        <p:nvPicPr>
          <p:cNvPr id="5" name="Immagine 4" descr="toy_train_on_track_h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3635896" y="2276872"/>
            <a:ext cx="2040495" cy="1440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129289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ITERAZIONI NIDIFICATE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4477" y="3284984"/>
            <a:ext cx="1895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ccia ad arco 7"/>
          <p:cNvSpPr/>
          <p:nvPr/>
        </p:nvSpPr>
        <p:spPr>
          <a:xfrm rot="13633428" flipH="1">
            <a:off x="841737" y="3515161"/>
            <a:ext cx="2160000" cy="2160000"/>
          </a:xfrm>
          <a:prstGeom prst="circularArrow">
            <a:avLst/>
          </a:prstGeom>
          <a:solidFill>
            <a:schemeClr val="tx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it-IT" dirty="0" smtClean="0">
              <a:solidFill>
                <a:srgbClr val="00FF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4144" y="1916832"/>
            <a:ext cx="339385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6156176" y="4149080"/>
            <a:ext cx="2016224" cy="16561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it-IT" dirty="0" smtClean="0">
              <a:solidFill>
                <a:srgbClr val="00FFFF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6156176" y="5805264"/>
            <a:ext cx="1656184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6156176" y="5085184"/>
            <a:ext cx="0" cy="72008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524" y="4064372"/>
            <a:ext cx="129289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auvonsluniversite.com/local/cache-vignettes/L96xH105/gif_anime_simpson_068qui_lit-da7c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7502" y="4005064"/>
            <a:ext cx="1250882" cy="1368152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ITERAZIONI NIDIFICATE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err="1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 (i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0; i&lt;5; ii+1)</a:t>
            </a:r>
          </a:p>
          <a:p>
            <a:pPr>
              <a:buNone/>
            </a:pP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it-IT" sz="2400" dirty="0" err="1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 (k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0; k&lt;5; kk+1)</a:t>
            </a:r>
          </a:p>
          <a:p>
            <a:pPr>
              <a:buNone/>
            </a:pP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it-IT" sz="2400" dirty="0" err="1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 ( i*10 + k ); </a:t>
            </a:r>
            <a:endParaRPr lang="it-IT" sz="2400" dirty="0">
              <a:solidFill>
                <a:srgbClr val="99FF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Fumetto 2 4"/>
          <p:cNvSpPr/>
          <p:nvPr/>
        </p:nvSpPr>
        <p:spPr>
          <a:xfrm>
            <a:off x="5220072" y="1988840"/>
            <a:ext cx="3456384" cy="1296144"/>
          </a:xfrm>
          <a:prstGeom prst="wedgeRoundRectCallout">
            <a:avLst>
              <a:gd name="adj1" fmla="val -1359"/>
              <a:gd name="adj2" fmla="val 111492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Cosa scrive </a:t>
            </a:r>
            <a:b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questo programma?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ITERAZIONI NIDIFICATE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err="1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 (i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0; i&lt;5; ii+1)</a:t>
            </a:r>
          </a:p>
          <a:p>
            <a:pPr>
              <a:buNone/>
            </a:pP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it-IT" sz="2400" dirty="0" err="1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 (k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</a:t>
            </a:r>
            <a:r>
              <a:rPr lang="it-IT" sz="24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; k&lt;5; kk+1)</a:t>
            </a:r>
          </a:p>
          <a:p>
            <a:pPr>
              <a:buNone/>
            </a:pP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it-IT" sz="2400" dirty="0" err="1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 ( i*10 + k ); </a:t>
            </a:r>
            <a:endParaRPr lang="it-IT" sz="2400" dirty="0">
              <a:solidFill>
                <a:srgbClr val="99FF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Fumetto 4 4"/>
          <p:cNvSpPr/>
          <p:nvPr/>
        </p:nvSpPr>
        <p:spPr>
          <a:xfrm>
            <a:off x="5364088" y="1988840"/>
            <a:ext cx="3312368" cy="1728192"/>
          </a:xfrm>
          <a:prstGeom prst="cloudCallout">
            <a:avLst>
              <a:gd name="adj1" fmla="val -40052"/>
              <a:gd name="adj2" fmla="val 62011"/>
            </a:avLst>
          </a:prstGeom>
          <a:noFill/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Cosa scrive </a:t>
            </a:r>
            <a:b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questo </a:t>
            </a:r>
            <a:b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programma?</a:t>
            </a:r>
          </a:p>
        </p:txBody>
      </p:sp>
      <p:pic>
        <p:nvPicPr>
          <p:cNvPr id="27652" name="Picture 4" descr="http://www.mundosimpson.com.ar/galerias/anim/xhomero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499992" y="3645024"/>
            <a:ext cx="1584176" cy="2933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ITERAZIONI NIDIFICATE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err="1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 (i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0; i&lt;5; ii+1)</a:t>
            </a:r>
          </a:p>
          <a:p>
            <a:pPr>
              <a:buNone/>
            </a:pP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it-IT" sz="2400" dirty="0" err="1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 (k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0; k&lt;</a:t>
            </a:r>
            <a:r>
              <a:rPr lang="it-IT" sz="24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; kk+1)</a:t>
            </a:r>
          </a:p>
          <a:p>
            <a:pPr>
              <a:buNone/>
            </a:pP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it-IT" sz="2400" dirty="0" err="1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it-IT" sz="2400" dirty="0" smtClean="0">
                <a:solidFill>
                  <a:srgbClr val="99FF66"/>
                </a:solidFill>
                <a:latin typeface="Consolas" pitchFamily="49" charset="0"/>
                <a:cs typeface="Consolas" pitchFamily="49" charset="0"/>
              </a:rPr>
              <a:t> ( i*10 + k ); </a:t>
            </a:r>
            <a:endParaRPr lang="it-IT" sz="2400" dirty="0">
              <a:solidFill>
                <a:srgbClr val="99FF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Fumetto 3 4"/>
          <p:cNvSpPr/>
          <p:nvPr/>
        </p:nvSpPr>
        <p:spPr>
          <a:xfrm>
            <a:off x="5364088" y="1988840"/>
            <a:ext cx="3312368" cy="1728192"/>
          </a:xfrm>
          <a:prstGeom prst="wedgeEllipseCallout">
            <a:avLst>
              <a:gd name="adj1" fmla="val -64926"/>
              <a:gd name="adj2" fmla="val 78667"/>
            </a:avLst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Cosa scrive </a:t>
            </a:r>
            <a:b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questo </a:t>
            </a:r>
            <a:b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programma?</a:t>
            </a:r>
          </a:p>
        </p:txBody>
      </p:sp>
      <p:pic>
        <p:nvPicPr>
          <p:cNvPr id="28676" name="Picture 4" descr="http://img1.wikia.nocookie.net/__cb20090329033111/simpsons/images/0/06/Professor_Frin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63888" y="3789040"/>
            <a:ext cx="1276713" cy="2582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o 33"/>
          <p:cNvGrpSpPr/>
          <p:nvPr/>
        </p:nvGrpSpPr>
        <p:grpSpPr>
          <a:xfrm flipH="1">
            <a:off x="4355976" y="3793232"/>
            <a:ext cx="2016224" cy="180000"/>
            <a:chOff x="4788024" y="4977192"/>
            <a:chExt cx="2016224" cy="180000"/>
          </a:xfrm>
        </p:grpSpPr>
        <p:cxnSp>
          <p:nvCxnSpPr>
            <p:cNvPr id="35" name="Connettore 2 34"/>
            <p:cNvCxnSpPr/>
            <p:nvPr/>
          </p:nvCxnSpPr>
          <p:spPr>
            <a:xfrm rot="5400000" flipH="1">
              <a:off x="5778024" y="4167192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Connettore 2 35"/>
            <p:cNvCxnSpPr/>
            <p:nvPr/>
          </p:nvCxnSpPr>
          <p:spPr>
            <a:xfrm>
              <a:off x="6804248" y="4977192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3491880" y="1899816"/>
            <a:ext cx="2304256" cy="576024"/>
            <a:chOff x="5652120" y="1916872"/>
            <a:chExt cx="2304256" cy="576024"/>
          </a:xfrm>
          <a:solidFill>
            <a:srgbClr val="002060"/>
          </a:solidFill>
        </p:grpSpPr>
        <p:sp>
          <p:nvSpPr>
            <p:cNvPr id="5" name="Parallelogramma 4"/>
            <p:cNvSpPr/>
            <p:nvPr/>
          </p:nvSpPr>
          <p:spPr>
            <a:xfrm>
              <a:off x="5652120" y="2132856"/>
              <a:ext cx="2304256" cy="360040"/>
            </a:xfrm>
            <a:prstGeom prst="parallelogram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A </a:t>
              </a:r>
              <a:r>
                <a:rPr lang="it-IT" sz="1400" b="1" dirty="0" smtClean="0">
                  <a:solidFill>
                    <a:srgbClr val="FFFF00"/>
                  </a:solidFill>
                  <a:sym typeface="Wingdings" pitchFamily="2" charset="2"/>
                </a:rPr>
                <a:t>	LEGGI</a:t>
              </a:r>
              <a:endParaRPr lang="it-IT" sz="1400" b="1" dirty="0" smtClean="0">
                <a:solidFill>
                  <a:srgbClr val="FFFF00"/>
                </a:solidFill>
              </a:endParaRPr>
            </a:p>
          </p:txBody>
        </p:sp>
        <p:cxnSp>
          <p:nvCxnSpPr>
            <p:cNvPr id="6" name="Connettore 2 5"/>
            <p:cNvCxnSpPr/>
            <p:nvPr/>
          </p:nvCxnSpPr>
          <p:spPr>
            <a:xfrm>
              <a:off x="6804248" y="1916872"/>
              <a:ext cx="0" cy="180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" name="Rombo 9"/>
          <p:cNvSpPr/>
          <p:nvPr/>
        </p:nvSpPr>
        <p:spPr>
          <a:xfrm>
            <a:off x="3491880" y="2785120"/>
            <a:ext cx="2304256" cy="648072"/>
          </a:xfrm>
          <a:prstGeom prst="diamond">
            <a:avLst/>
          </a:prstGeom>
          <a:solidFill>
            <a:srgbClr val="A5002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dirty="0" smtClean="0">
                <a:solidFill>
                  <a:srgbClr val="FFFF00"/>
                </a:solidFill>
              </a:rPr>
              <a:t>A &gt; 1</a:t>
            </a:r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1403648" y="2653804"/>
            <a:ext cx="0" cy="3348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704739" y="3635732"/>
            <a:ext cx="643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</a:t>
            </a:r>
            <a:endParaRPr lang="it-IT" i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nettore 2 12"/>
          <p:cNvCxnSpPr/>
          <p:nvPr/>
        </p:nvCxnSpPr>
        <p:spPr>
          <a:xfrm rot="16200000">
            <a:off x="2987648" y="1057104"/>
            <a:ext cx="0" cy="3168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8028384" y="3145376"/>
            <a:ext cx="0" cy="2628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Connettore 2 15"/>
          <p:cNvCxnSpPr/>
          <p:nvPr/>
        </p:nvCxnSpPr>
        <p:spPr>
          <a:xfrm rot="16200000" flipH="1">
            <a:off x="6912240" y="2039760"/>
            <a:ext cx="0" cy="216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5832240" y="2713112"/>
            <a:ext cx="643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falso</a:t>
            </a:r>
            <a:endParaRPr lang="it-IT" i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Connettore 2 18"/>
          <p:cNvCxnSpPr/>
          <p:nvPr/>
        </p:nvCxnSpPr>
        <p:spPr>
          <a:xfrm>
            <a:off x="2843808" y="3973280"/>
            <a:ext cx="0" cy="468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Elaborazione 19"/>
          <p:cNvSpPr/>
          <p:nvPr/>
        </p:nvSpPr>
        <p:spPr>
          <a:xfrm>
            <a:off x="1691680" y="4479404"/>
            <a:ext cx="2304256" cy="360040"/>
          </a:xfrm>
          <a:prstGeom prst="flowChartProcess">
            <a:avLst/>
          </a:pr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b="1" dirty="0" smtClean="0">
                <a:solidFill>
                  <a:srgbClr val="FFFF00"/>
                </a:solidFill>
              </a:rPr>
              <a:t>A </a:t>
            </a:r>
            <a:r>
              <a:rPr lang="it-IT" sz="1400" b="1" dirty="0" smtClean="0">
                <a:solidFill>
                  <a:srgbClr val="FFFF00"/>
                </a:solidFill>
                <a:sym typeface="Wingdings" pitchFamily="2" charset="2"/>
              </a:rPr>
              <a:t> </a:t>
            </a:r>
            <a:r>
              <a:rPr lang="it-IT" sz="1400" b="1" dirty="0" smtClean="0">
                <a:solidFill>
                  <a:srgbClr val="FFFF00"/>
                </a:solidFill>
                <a:sym typeface="Wingdings" pitchFamily="2" charset="2"/>
              </a:rPr>
              <a:t>A  /  2</a:t>
            </a:r>
            <a:endParaRPr lang="it-IT" sz="1400" b="1" dirty="0" smtClean="0">
              <a:solidFill>
                <a:srgbClr val="FFFF00"/>
              </a:solidFill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2843808" y="3793232"/>
            <a:ext cx="2016224" cy="180000"/>
            <a:chOff x="4788024" y="4977192"/>
            <a:chExt cx="2016224" cy="180000"/>
          </a:xfrm>
        </p:grpSpPr>
        <p:cxnSp>
          <p:nvCxnSpPr>
            <p:cNvPr id="22" name="Connettore 2 21"/>
            <p:cNvCxnSpPr/>
            <p:nvPr/>
          </p:nvCxnSpPr>
          <p:spPr>
            <a:xfrm rot="5400000" flipH="1">
              <a:off x="5778024" y="4167192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Connettore 2 22"/>
            <p:cNvCxnSpPr/>
            <p:nvPr/>
          </p:nvCxnSpPr>
          <p:spPr>
            <a:xfrm>
              <a:off x="6804248" y="4977192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24" name="Connettore 2 23"/>
          <p:cNvCxnSpPr/>
          <p:nvPr/>
        </p:nvCxnSpPr>
        <p:spPr>
          <a:xfrm>
            <a:off x="4644008" y="2497088"/>
            <a:ext cx="0" cy="252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6372200" y="3971164"/>
            <a:ext cx="0" cy="468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Elaborazione 26"/>
          <p:cNvSpPr/>
          <p:nvPr/>
        </p:nvSpPr>
        <p:spPr>
          <a:xfrm>
            <a:off x="5220072" y="4477288"/>
            <a:ext cx="2304256" cy="360040"/>
          </a:xfrm>
          <a:prstGeom prst="flowChartProcess">
            <a:avLst/>
          </a:pr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b="1" dirty="0" smtClean="0">
                <a:solidFill>
                  <a:srgbClr val="FFFF00"/>
                </a:solidFill>
              </a:rPr>
              <a:t>A </a:t>
            </a:r>
            <a:r>
              <a:rPr lang="it-IT" sz="1400" b="1" dirty="0" smtClean="0">
                <a:solidFill>
                  <a:srgbClr val="FFFF00"/>
                </a:solidFill>
                <a:sym typeface="Wingdings" pitchFamily="2" charset="2"/>
              </a:rPr>
              <a:t> </a:t>
            </a:r>
            <a:r>
              <a:rPr lang="it-IT" sz="1400" b="1" dirty="0" smtClean="0">
                <a:solidFill>
                  <a:srgbClr val="FFFF00"/>
                </a:solidFill>
                <a:sym typeface="Wingdings" pitchFamily="2" charset="2"/>
              </a:rPr>
              <a:t>1 + ( A  *  3 )</a:t>
            </a:r>
            <a:endParaRPr lang="it-IT" sz="1400" b="1" dirty="0" smtClean="0">
              <a:solidFill>
                <a:srgbClr val="FFFF00"/>
              </a:solidFill>
            </a:endParaRPr>
          </a:p>
        </p:txBody>
      </p:sp>
      <p:grpSp>
        <p:nvGrpSpPr>
          <p:cNvPr id="28" name="Gruppo 27"/>
          <p:cNvGrpSpPr/>
          <p:nvPr/>
        </p:nvGrpSpPr>
        <p:grpSpPr>
          <a:xfrm>
            <a:off x="3479180" y="5157232"/>
            <a:ext cx="2304256" cy="576024"/>
            <a:chOff x="5652120" y="1916872"/>
            <a:chExt cx="2304256" cy="576024"/>
          </a:xfrm>
          <a:solidFill>
            <a:srgbClr val="002060"/>
          </a:solidFill>
        </p:grpSpPr>
        <p:sp>
          <p:nvSpPr>
            <p:cNvPr id="29" name="Parallelogramma 28"/>
            <p:cNvSpPr/>
            <p:nvPr/>
          </p:nvSpPr>
          <p:spPr>
            <a:xfrm>
              <a:off x="5652120" y="2132856"/>
              <a:ext cx="2304256" cy="360040"/>
            </a:xfrm>
            <a:prstGeom prst="parallelogram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SCRIVI 	</a:t>
              </a:r>
              <a:r>
                <a:rPr lang="it-IT" sz="1400" b="1" dirty="0" smtClean="0">
                  <a:solidFill>
                    <a:srgbClr val="FFFF00"/>
                  </a:solidFill>
                </a:rPr>
                <a:t>A</a:t>
              </a:r>
              <a:endParaRPr lang="it-IT" sz="1400" b="1" dirty="0" smtClean="0">
                <a:solidFill>
                  <a:srgbClr val="FFFF00"/>
                </a:solidFill>
              </a:endParaRPr>
            </a:p>
          </p:txBody>
        </p:sp>
        <p:cxnSp>
          <p:nvCxnSpPr>
            <p:cNvPr id="30" name="Connettore 2 29"/>
            <p:cNvCxnSpPr/>
            <p:nvPr/>
          </p:nvCxnSpPr>
          <p:spPr>
            <a:xfrm>
              <a:off x="6804248" y="1916872"/>
              <a:ext cx="0" cy="180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31" name="Connettore 2 30"/>
          <p:cNvCxnSpPr/>
          <p:nvPr/>
        </p:nvCxnSpPr>
        <p:spPr>
          <a:xfrm rot="5400000">
            <a:off x="3046940" y="4437288"/>
            <a:ext cx="0" cy="3168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Rombo 31"/>
          <p:cNvSpPr/>
          <p:nvPr/>
        </p:nvSpPr>
        <p:spPr>
          <a:xfrm>
            <a:off x="3491880" y="3649216"/>
            <a:ext cx="2304256" cy="648072"/>
          </a:xfrm>
          <a:prstGeom prst="diamond">
            <a:avLst/>
          </a:prstGeom>
          <a:solidFill>
            <a:srgbClr val="A5002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dirty="0" smtClean="0">
                <a:solidFill>
                  <a:srgbClr val="FFFF00"/>
                </a:solidFill>
              </a:rPr>
              <a:t>A </a:t>
            </a:r>
            <a:r>
              <a:rPr lang="it-IT" sz="1400" dirty="0" smtClean="0">
                <a:solidFill>
                  <a:srgbClr val="FFFF00"/>
                </a:solidFill>
              </a:rPr>
              <a:t>PARI ?</a:t>
            </a:r>
            <a:endParaRPr lang="it-IT" sz="1400" dirty="0" smtClean="0">
              <a:solidFill>
                <a:srgbClr val="FFFF00"/>
              </a:solidFill>
            </a:endParaRPr>
          </a:p>
        </p:txBody>
      </p:sp>
      <p:cxnSp>
        <p:nvCxnSpPr>
          <p:cNvPr id="33" name="Connettore 2 32"/>
          <p:cNvCxnSpPr/>
          <p:nvPr/>
        </p:nvCxnSpPr>
        <p:spPr>
          <a:xfrm>
            <a:off x="4644008" y="3469216"/>
            <a:ext cx="0" cy="18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Connettore 2 36"/>
          <p:cNvCxnSpPr/>
          <p:nvPr/>
        </p:nvCxnSpPr>
        <p:spPr>
          <a:xfrm rot="16200000" flipH="1">
            <a:off x="3720508" y="4293193"/>
            <a:ext cx="0" cy="1728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2843808" y="4883984"/>
            <a:ext cx="0" cy="252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6372200" y="4883984"/>
            <a:ext cx="0" cy="252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Connettore 2 40"/>
          <p:cNvCxnSpPr/>
          <p:nvPr/>
        </p:nvCxnSpPr>
        <p:spPr>
          <a:xfrm rot="5400000">
            <a:off x="5526200" y="4311192"/>
            <a:ext cx="0" cy="1692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3995936" y="3347700"/>
            <a:ext cx="643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</a:t>
            </a:r>
            <a:endParaRPr lang="it-IT" i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5868144" y="3645024"/>
            <a:ext cx="643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falso</a:t>
            </a:r>
            <a:endParaRPr lang="it-IT" i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5" name="Connettore 2 44"/>
          <p:cNvCxnSpPr/>
          <p:nvPr/>
        </p:nvCxnSpPr>
        <p:spPr>
          <a:xfrm>
            <a:off x="4644008" y="5743888"/>
            <a:ext cx="0" cy="252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Rettangolo arrotondato 45"/>
          <p:cNvSpPr/>
          <p:nvPr/>
        </p:nvSpPr>
        <p:spPr>
          <a:xfrm>
            <a:off x="7164288" y="5805264"/>
            <a:ext cx="1728192" cy="432048"/>
          </a:xfrm>
          <a:prstGeom prst="roundRect">
            <a:avLst>
              <a:gd name="adj" fmla="val 50000"/>
            </a:avLst>
          </a:prstGeom>
          <a:solidFill>
            <a:schemeClr val="tx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dirty="0" smtClean="0">
                <a:solidFill>
                  <a:srgbClr val="00FFFF"/>
                </a:solidFill>
              </a:rPr>
              <a:t>FINE</a:t>
            </a:r>
            <a:endParaRPr lang="it-IT" dirty="0" smtClean="0">
              <a:solidFill>
                <a:srgbClr val="00FFFF"/>
              </a:solidFill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0" y="1844824"/>
            <a:ext cx="1619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Prova con A: </a:t>
            </a:r>
          </a:p>
          <a:p>
            <a:r>
              <a:rPr lang="it-IT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</a:t>
            </a:r>
          </a:p>
          <a:p>
            <a:r>
              <a:rPr lang="it-IT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7</a:t>
            </a:r>
          </a:p>
          <a:p>
            <a:r>
              <a:rPr lang="it-IT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</a:t>
            </a:r>
          </a:p>
          <a:p>
            <a:r>
              <a:rPr lang="it-IT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</a:t>
            </a:r>
            <a:endParaRPr lang="it-IT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it-IT" dirty="0" smtClean="0"/>
              <a:t>Algoritmo per stabilire se un numero è primo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Algoritmo per trovare il </a:t>
            </a:r>
            <a:r>
              <a:rPr lang="it-IT" dirty="0" err="1" smtClean="0"/>
              <a:t>MCD</a:t>
            </a:r>
            <a:r>
              <a:rPr lang="it-IT" dirty="0" smtClean="0"/>
              <a:t> di due numeri interi positivi 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Algoritmo per calcolare la somma dei divisori di un numero intero positivo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Algoritmo per stampare tutti i numeri primi minori di K</a:t>
            </a:r>
          </a:p>
          <a:p>
            <a:pPr marL="651510" indent="-514350">
              <a:buFont typeface="+mj-lt"/>
              <a:buAutoNum type="arabicPeriod"/>
            </a:pPr>
            <a:r>
              <a:rPr lang="it-IT" dirty="0" smtClean="0"/>
              <a:t>Algoritmo per trovare il più grande cubo (intero) minore di un numero K (intero)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ISTRUZIONE ITERATIVA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L’istruzione iterativa (LOOP / CICLO) è una struttura di controllo, che impone di eseguire ripetutamente una sequenza di istruzioni, solitamente fino al verificarsi di particolari condizioni logiche specificate.</a:t>
            </a:r>
          </a:p>
          <a:p>
            <a:endParaRPr lang="it-IT" dirty="0" smtClean="0"/>
          </a:p>
        </p:txBody>
      </p:sp>
      <p:pic>
        <p:nvPicPr>
          <p:cNvPr id="26" name="Immagine 25" descr="toy_train_on_track_h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5125" y="4388693"/>
            <a:ext cx="3333750" cy="235267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androidbootanimation.com/wp-content/uploads/2011/10/blue-alien-head-android-boot-animati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606" y="1916832"/>
            <a:ext cx="812107" cy="1296144"/>
          </a:xfrm>
          <a:prstGeom prst="rect">
            <a:avLst/>
          </a:prstGeom>
          <a:noFill/>
        </p:spPr>
      </p:pic>
      <p:sp>
        <p:nvSpPr>
          <p:cNvPr id="20" name="Rettangolo 19"/>
          <p:cNvSpPr/>
          <p:nvPr/>
        </p:nvSpPr>
        <p:spPr>
          <a:xfrm>
            <a:off x="8028384" y="1844824"/>
            <a:ext cx="21602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it-IT" dirty="0" smtClean="0">
              <a:solidFill>
                <a:srgbClr val="00FFF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ISTRUZIONI ITERATIVE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Istruzione iterativa con controllo in testa </a:t>
            </a:r>
          </a:p>
          <a:p>
            <a:r>
              <a:rPr lang="it-IT" dirty="0" smtClean="0"/>
              <a:t>Prima valuta la condizione e decide se eseguire il corpo del ciclo </a:t>
            </a:r>
          </a:p>
          <a:p>
            <a:r>
              <a:rPr lang="it-IT" dirty="0" smtClean="0"/>
              <a:t>È spesso chiamata WHILE … DO </a:t>
            </a:r>
            <a:br>
              <a:rPr lang="it-IT" dirty="0" smtClean="0"/>
            </a:br>
            <a:r>
              <a:rPr lang="it-IT" dirty="0" smtClean="0"/>
              <a:t>(mentre esegui)</a:t>
            </a:r>
          </a:p>
          <a:p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4788024" y="2420928"/>
            <a:ext cx="4104456" cy="3312328"/>
            <a:chOff x="4788024" y="1916872"/>
            <a:chExt cx="4104456" cy="3312328"/>
          </a:xfrm>
        </p:grpSpPr>
        <p:cxnSp>
          <p:nvCxnSpPr>
            <p:cNvPr id="6" name="Connettore 2 5"/>
            <p:cNvCxnSpPr/>
            <p:nvPr/>
          </p:nvCxnSpPr>
          <p:spPr>
            <a:xfrm>
              <a:off x="6804248" y="1916872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" name="Elaborazione 6"/>
            <p:cNvSpPr/>
            <p:nvPr/>
          </p:nvSpPr>
          <p:spPr>
            <a:xfrm>
              <a:off x="5652120" y="3501008"/>
              <a:ext cx="2304256" cy="360040"/>
            </a:xfrm>
            <a:prstGeom prst="flowChartProcess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dirty="0" smtClean="0">
                  <a:solidFill>
                    <a:srgbClr val="FFFF00"/>
                  </a:solidFill>
                </a:rPr>
                <a:t>CORPO</a:t>
              </a:r>
            </a:p>
          </p:txBody>
        </p:sp>
        <p:sp>
          <p:nvSpPr>
            <p:cNvPr id="8" name="Rombo 7"/>
            <p:cNvSpPr/>
            <p:nvPr/>
          </p:nvSpPr>
          <p:spPr>
            <a:xfrm>
              <a:off x="5652120" y="2348880"/>
              <a:ext cx="2304256" cy="648072"/>
            </a:xfrm>
            <a:prstGeom prst="diamond">
              <a:avLst/>
            </a:prstGeom>
            <a:solidFill>
              <a:srgbClr val="A5002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dirty="0" smtClean="0">
                  <a:solidFill>
                    <a:srgbClr val="FFFF00"/>
                  </a:solidFill>
                </a:rPr>
                <a:t>CONDIZIONE</a:t>
              </a:r>
            </a:p>
          </p:txBody>
        </p:sp>
        <p:cxnSp>
          <p:nvCxnSpPr>
            <p:cNvPr id="17" name="Connettore 2 16"/>
            <p:cNvCxnSpPr/>
            <p:nvPr/>
          </p:nvCxnSpPr>
          <p:spPr>
            <a:xfrm rot="16200000" flipH="1">
              <a:off x="8442480" y="2233520"/>
              <a:ext cx="0" cy="90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Connettore 2 17"/>
            <p:cNvCxnSpPr/>
            <p:nvPr/>
          </p:nvCxnSpPr>
          <p:spPr>
            <a:xfrm flipV="1">
              <a:off x="4788024" y="2132856"/>
              <a:ext cx="0" cy="2088112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nettore 2 18"/>
            <p:cNvCxnSpPr/>
            <p:nvPr/>
          </p:nvCxnSpPr>
          <p:spPr>
            <a:xfrm rot="5400000" flipH="1">
              <a:off x="5778024" y="3281889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" name="CasellaDiTesto 20"/>
            <p:cNvSpPr txBox="1"/>
            <p:nvPr/>
          </p:nvSpPr>
          <p:spPr>
            <a:xfrm>
              <a:off x="6017107" y="2852936"/>
              <a:ext cx="64312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i="1" dirty="0" smtClean="0"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vero</a:t>
              </a:r>
              <a:endParaRPr lang="it-IT" i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3" name="Connettore 2 22"/>
            <p:cNvCxnSpPr/>
            <p:nvPr/>
          </p:nvCxnSpPr>
          <p:spPr>
            <a:xfrm>
              <a:off x="6804248" y="3068984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Connettore 2 23"/>
            <p:cNvCxnSpPr/>
            <p:nvPr/>
          </p:nvCxnSpPr>
          <p:spPr>
            <a:xfrm>
              <a:off x="6804248" y="3861048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Connettore 2 24"/>
            <p:cNvCxnSpPr/>
            <p:nvPr/>
          </p:nvCxnSpPr>
          <p:spPr>
            <a:xfrm rot="16200000">
              <a:off x="5778024" y="1142856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Connettore 2 26"/>
            <p:cNvCxnSpPr/>
            <p:nvPr/>
          </p:nvCxnSpPr>
          <p:spPr>
            <a:xfrm>
              <a:off x="8892480" y="2708920"/>
              <a:ext cx="0" cy="21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" name="CasellaDiTesto 27"/>
            <p:cNvSpPr txBox="1"/>
            <p:nvPr/>
          </p:nvSpPr>
          <p:spPr>
            <a:xfrm>
              <a:off x="8033331" y="2276872"/>
              <a:ext cx="64312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i="1" dirty="0" smtClean="0"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falso</a:t>
              </a:r>
              <a:endParaRPr lang="it-IT" i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9" name="Connettore 2 28"/>
            <p:cNvCxnSpPr/>
            <p:nvPr/>
          </p:nvCxnSpPr>
          <p:spPr>
            <a:xfrm rot="5400000" flipH="1">
              <a:off x="7902480" y="3879160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Connettore 2 29"/>
            <p:cNvCxnSpPr/>
            <p:nvPr/>
          </p:nvCxnSpPr>
          <p:spPr>
            <a:xfrm>
              <a:off x="6804248" y="4869200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www.netanimations.net/donna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5318" y="4581304"/>
            <a:ext cx="1652866" cy="1584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ISTRUZIONI ITERATIVE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Istruzione iterativa con controllo in coda</a:t>
            </a:r>
          </a:p>
          <a:p>
            <a:r>
              <a:rPr lang="it-IT" dirty="0" smtClean="0"/>
              <a:t>Prima esegue il corpo e poi valuta la condizione e decide se uscire dal ciclo </a:t>
            </a:r>
          </a:p>
          <a:p>
            <a:r>
              <a:rPr lang="it-IT" dirty="0" smtClean="0"/>
              <a:t>È spesso chiamata </a:t>
            </a:r>
            <a:br>
              <a:rPr lang="it-IT" dirty="0" smtClean="0"/>
            </a:br>
            <a:r>
              <a:rPr lang="it-IT" dirty="0" smtClean="0"/>
              <a:t>REPEAT UNTIL (ripeti finché) o </a:t>
            </a:r>
            <a:r>
              <a:rPr lang="it-IT" dirty="0" err="1" smtClean="0"/>
              <a:t>DO…WHILE</a:t>
            </a:r>
            <a:r>
              <a:rPr lang="it-IT" dirty="0" smtClean="0"/>
              <a:t> 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6804248" y="2420928"/>
            <a:ext cx="0" cy="36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Elaborazione 6"/>
          <p:cNvSpPr/>
          <p:nvPr/>
        </p:nvSpPr>
        <p:spPr>
          <a:xfrm>
            <a:off x="5652120" y="2852936"/>
            <a:ext cx="2304256" cy="360040"/>
          </a:xfrm>
          <a:prstGeom prst="flowChartProcess">
            <a:avLst/>
          </a:pr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dirty="0" smtClean="0">
                <a:solidFill>
                  <a:srgbClr val="FFFF00"/>
                </a:solidFill>
              </a:rPr>
              <a:t>CORPO</a:t>
            </a:r>
          </a:p>
        </p:txBody>
      </p:sp>
      <p:sp>
        <p:nvSpPr>
          <p:cNvPr id="8" name="Rombo 7"/>
          <p:cNvSpPr/>
          <p:nvPr/>
        </p:nvSpPr>
        <p:spPr>
          <a:xfrm>
            <a:off x="5652120" y="3717032"/>
            <a:ext cx="2304256" cy="648072"/>
          </a:xfrm>
          <a:prstGeom prst="diamond">
            <a:avLst/>
          </a:prstGeom>
          <a:solidFill>
            <a:srgbClr val="A5002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dirty="0" smtClean="0">
                <a:solidFill>
                  <a:srgbClr val="FFFF00"/>
                </a:solidFill>
              </a:rPr>
              <a:t>CONDIZIONE</a:t>
            </a:r>
          </a:p>
        </p:txBody>
      </p:sp>
      <p:cxnSp>
        <p:nvCxnSpPr>
          <p:cNvPr id="17" name="Connettore 2 16"/>
          <p:cNvCxnSpPr/>
          <p:nvPr/>
        </p:nvCxnSpPr>
        <p:spPr>
          <a:xfrm rot="16200000" flipH="1">
            <a:off x="8442480" y="3601672"/>
            <a:ext cx="0" cy="90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4788024" y="2636912"/>
            <a:ext cx="0" cy="2088112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Connettore 2 18"/>
          <p:cNvCxnSpPr/>
          <p:nvPr/>
        </p:nvCxnSpPr>
        <p:spPr>
          <a:xfrm rot="5400000" flipH="1">
            <a:off x="5778024" y="3785945"/>
            <a:ext cx="0" cy="198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017107" y="4427820"/>
            <a:ext cx="643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</a:t>
            </a:r>
            <a:endParaRPr lang="it-IT" i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Connettore 2 22"/>
          <p:cNvCxnSpPr/>
          <p:nvPr/>
        </p:nvCxnSpPr>
        <p:spPr>
          <a:xfrm>
            <a:off x="6804248" y="3284984"/>
            <a:ext cx="0" cy="36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6804248" y="4365104"/>
            <a:ext cx="0" cy="36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Connettore 2 24"/>
          <p:cNvCxnSpPr/>
          <p:nvPr/>
        </p:nvCxnSpPr>
        <p:spPr>
          <a:xfrm rot="16200000">
            <a:off x="5778024" y="1646912"/>
            <a:ext cx="0" cy="198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8892480" y="4077272"/>
            <a:ext cx="0" cy="1224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8033331" y="3645024"/>
            <a:ext cx="643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falso</a:t>
            </a:r>
            <a:endParaRPr lang="it-IT" i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Connettore 2 28"/>
          <p:cNvCxnSpPr/>
          <p:nvPr/>
        </p:nvCxnSpPr>
        <p:spPr>
          <a:xfrm rot="5400000" flipH="1">
            <a:off x="7902480" y="4383216"/>
            <a:ext cx="0" cy="198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6804248" y="5373256"/>
            <a:ext cx="0" cy="36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upload.wikimedia.org/wikipedia/commons/2/2b/Seven_segment_display-animate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2429" y="3009652"/>
            <a:ext cx="718087" cy="900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ISTRUZIONI ITERATIVE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Istruzione iterativa con contatore </a:t>
            </a:r>
          </a:p>
          <a:p>
            <a:r>
              <a:rPr lang="it-IT" dirty="0" smtClean="0"/>
              <a:t>Ripete un determinato numero di iterazioni </a:t>
            </a:r>
          </a:p>
          <a:p>
            <a:r>
              <a:rPr lang="it-IT" dirty="0" smtClean="0"/>
              <a:t>È spesso chiamata FOR  </a:t>
            </a:r>
            <a:br>
              <a:rPr lang="it-IT" dirty="0" smtClean="0"/>
            </a:br>
            <a:r>
              <a:rPr lang="it-IT" dirty="0" smtClean="0"/>
              <a:t>(per)</a:t>
            </a:r>
          </a:p>
          <a:p>
            <a:endParaRPr lang="it-IT" dirty="0"/>
          </a:p>
        </p:txBody>
      </p:sp>
      <p:grpSp>
        <p:nvGrpSpPr>
          <p:cNvPr id="38" name="Gruppo 37"/>
          <p:cNvGrpSpPr/>
          <p:nvPr/>
        </p:nvGrpSpPr>
        <p:grpSpPr>
          <a:xfrm>
            <a:off x="4788024" y="1988840"/>
            <a:ext cx="4104456" cy="4392448"/>
            <a:chOff x="4788024" y="2060888"/>
            <a:chExt cx="4104456" cy="4392448"/>
          </a:xfrm>
        </p:grpSpPr>
        <p:sp>
          <p:nvSpPr>
            <p:cNvPr id="7" name="Elaborazione 6"/>
            <p:cNvSpPr/>
            <p:nvPr/>
          </p:nvSpPr>
          <p:spPr>
            <a:xfrm>
              <a:off x="5652120" y="4293136"/>
              <a:ext cx="2304256" cy="360040"/>
            </a:xfrm>
            <a:prstGeom prst="flowChartProcess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dirty="0" smtClean="0">
                  <a:solidFill>
                    <a:srgbClr val="FFFF00"/>
                  </a:solidFill>
                </a:rPr>
                <a:t>CORPO</a:t>
              </a:r>
            </a:p>
          </p:txBody>
        </p:sp>
        <p:sp>
          <p:nvSpPr>
            <p:cNvPr id="8" name="Rombo 7"/>
            <p:cNvSpPr/>
            <p:nvPr/>
          </p:nvSpPr>
          <p:spPr>
            <a:xfrm>
              <a:off x="5652120" y="3204508"/>
              <a:ext cx="2304256" cy="648072"/>
            </a:xfrm>
            <a:prstGeom prst="diamond">
              <a:avLst/>
            </a:prstGeom>
            <a:solidFill>
              <a:srgbClr val="A5002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dirty="0" smtClean="0">
                  <a:solidFill>
                    <a:srgbClr val="FFFF00"/>
                  </a:solidFill>
                </a:rPr>
                <a:t>CONTROLLO</a:t>
              </a:r>
            </a:p>
          </p:txBody>
        </p:sp>
        <p:cxnSp>
          <p:nvCxnSpPr>
            <p:cNvPr id="17" name="Connettore 2 16"/>
            <p:cNvCxnSpPr/>
            <p:nvPr/>
          </p:nvCxnSpPr>
          <p:spPr>
            <a:xfrm rot="16200000" flipH="1">
              <a:off x="8442480" y="3025648"/>
              <a:ext cx="0" cy="90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Connettore 2 17"/>
            <p:cNvCxnSpPr/>
            <p:nvPr/>
          </p:nvCxnSpPr>
          <p:spPr>
            <a:xfrm flipV="1">
              <a:off x="4788024" y="2937684"/>
              <a:ext cx="0" cy="2808272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nettore 2 18"/>
            <p:cNvCxnSpPr/>
            <p:nvPr/>
          </p:nvCxnSpPr>
          <p:spPr>
            <a:xfrm rot="5400000" flipH="1">
              <a:off x="5778024" y="4815264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" name="CasellaDiTesto 20"/>
            <p:cNvSpPr txBox="1"/>
            <p:nvPr/>
          </p:nvSpPr>
          <p:spPr>
            <a:xfrm>
              <a:off x="6017107" y="3851756"/>
              <a:ext cx="64312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i="1" dirty="0" smtClean="0"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minore</a:t>
              </a:r>
              <a:endParaRPr lang="it-IT" i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3" name="Connettore 2 22"/>
            <p:cNvCxnSpPr/>
            <p:nvPr/>
          </p:nvCxnSpPr>
          <p:spPr>
            <a:xfrm>
              <a:off x="6804248" y="3899212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Connettore 2 23"/>
            <p:cNvCxnSpPr/>
            <p:nvPr/>
          </p:nvCxnSpPr>
          <p:spPr>
            <a:xfrm>
              <a:off x="6804248" y="4653176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Connettore 2 24"/>
            <p:cNvCxnSpPr/>
            <p:nvPr/>
          </p:nvCxnSpPr>
          <p:spPr>
            <a:xfrm rot="16200000">
              <a:off x="5778024" y="1934984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Connettore 2 26"/>
            <p:cNvCxnSpPr/>
            <p:nvPr/>
          </p:nvCxnSpPr>
          <p:spPr>
            <a:xfrm>
              <a:off x="8892480" y="3526448"/>
              <a:ext cx="0" cy="2566848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" name="CasellaDiTesto 27"/>
            <p:cNvSpPr txBox="1"/>
            <p:nvPr/>
          </p:nvSpPr>
          <p:spPr>
            <a:xfrm>
              <a:off x="8033331" y="3069000"/>
              <a:ext cx="64312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i="1" dirty="0" smtClean="0"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maggiore</a:t>
              </a:r>
              <a:endParaRPr lang="it-IT" i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0" name="Connettore 2 29"/>
            <p:cNvCxnSpPr/>
            <p:nvPr/>
          </p:nvCxnSpPr>
          <p:spPr>
            <a:xfrm>
              <a:off x="6804248" y="5445224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Elaborazione 19"/>
            <p:cNvSpPr/>
            <p:nvPr/>
          </p:nvSpPr>
          <p:spPr>
            <a:xfrm>
              <a:off x="5652120" y="2420888"/>
              <a:ext cx="2304256" cy="360040"/>
            </a:xfrm>
            <a:prstGeom prst="flowChartProcess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dirty="0" smtClean="0">
                  <a:solidFill>
                    <a:srgbClr val="FFFF00"/>
                  </a:solidFill>
                </a:rPr>
                <a:t>CONT </a:t>
              </a:r>
              <a:r>
                <a:rPr lang="it-IT" sz="1400" dirty="0" smtClean="0">
                  <a:solidFill>
                    <a:srgbClr val="FFFF00"/>
                  </a:solidFill>
                  <a:sym typeface="Wingdings" pitchFamily="2" charset="2"/>
                </a:rPr>
                <a:t> INIZIO</a:t>
              </a:r>
              <a:endParaRPr lang="it-IT" sz="1400" dirty="0" smtClean="0">
                <a:solidFill>
                  <a:srgbClr val="FFFF00"/>
                </a:solidFill>
              </a:endParaRPr>
            </a:p>
          </p:txBody>
        </p:sp>
        <p:cxnSp>
          <p:nvCxnSpPr>
            <p:cNvPr id="22" name="Connettore 2 21"/>
            <p:cNvCxnSpPr/>
            <p:nvPr/>
          </p:nvCxnSpPr>
          <p:spPr>
            <a:xfrm>
              <a:off x="6804248" y="2060888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Connettore 2 25"/>
            <p:cNvCxnSpPr/>
            <p:nvPr/>
          </p:nvCxnSpPr>
          <p:spPr>
            <a:xfrm>
              <a:off x="6804248" y="2831768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3" name="Elaborazione 32"/>
            <p:cNvSpPr/>
            <p:nvPr/>
          </p:nvSpPr>
          <p:spPr>
            <a:xfrm>
              <a:off x="5652120" y="5013176"/>
              <a:ext cx="2304256" cy="360040"/>
            </a:xfrm>
            <a:prstGeom prst="flowChartProcess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dirty="0" smtClean="0">
                  <a:solidFill>
                    <a:srgbClr val="FFFF00"/>
                  </a:solidFill>
                </a:rPr>
                <a:t>CONT </a:t>
              </a:r>
              <a:r>
                <a:rPr lang="it-IT" sz="1400" dirty="0" smtClean="0">
                  <a:solidFill>
                    <a:srgbClr val="FFFF00"/>
                  </a:solidFill>
                  <a:sym typeface="Wingdings" pitchFamily="2" charset="2"/>
                </a:rPr>
                <a:t> CONT + 1</a:t>
              </a:r>
              <a:endParaRPr lang="it-IT" sz="1400" dirty="0" smtClean="0">
                <a:solidFill>
                  <a:srgbClr val="FFFF00"/>
                </a:solidFill>
              </a:endParaRPr>
            </a:p>
          </p:txBody>
        </p:sp>
        <p:cxnSp>
          <p:nvCxnSpPr>
            <p:cNvPr id="36" name="Connettore 2 35"/>
            <p:cNvCxnSpPr/>
            <p:nvPr/>
          </p:nvCxnSpPr>
          <p:spPr>
            <a:xfrm rot="5400000" flipH="1">
              <a:off x="7866480" y="5067296"/>
              <a:ext cx="0" cy="2052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Connettore 2 36"/>
            <p:cNvCxnSpPr/>
            <p:nvPr/>
          </p:nvCxnSpPr>
          <p:spPr>
            <a:xfrm>
              <a:off x="6804248" y="6093336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1204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989000"/>
            <a:ext cx="1440000" cy="14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ISTRUZIONI ITERATIVE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base alla condizione </a:t>
            </a:r>
          </a:p>
          <a:p>
            <a:r>
              <a:rPr lang="it-IT" dirty="0" smtClean="0"/>
              <a:t>In base alla posizione del corpo </a:t>
            </a:r>
          </a:p>
          <a:p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467544" y="2924944"/>
            <a:ext cx="8208912" cy="3456384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it-IT" dirty="0" smtClean="0">
              <a:solidFill>
                <a:srgbClr val="00FFFF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1196008" y="4509120"/>
            <a:ext cx="2943944" cy="151216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it-IT" dirty="0" smtClean="0">
              <a:solidFill>
                <a:srgbClr val="00FFFF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2924200" y="2996952"/>
            <a:ext cx="2943944" cy="151216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it-IT" dirty="0" smtClean="0">
              <a:solidFill>
                <a:srgbClr val="00FFFF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5660504" y="4005064"/>
            <a:ext cx="2943944" cy="151216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it-IT" dirty="0" smtClean="0">
              <a:solidFill>
                <a:srgbClr val="00FFFF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499992" y="478786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CICLI</a:t>
            </a:r>
            <a:endParaRPr lang="it-IT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06295" y="356837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endParaRPr lang="it-IT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31991" y="508053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endParaRPr lang="it-IT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334822" y="4576482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DO…WHILE</a:t>
            </a:r>
            <a:endParaRPr lang="it-IT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Controllo della password di accesso </a:t>
            </a:r>
          </a:p>
          <a:p>
            <a:r>
              <a:rPr lang="it-IT" dirty="0" smtClean="0"/>
              <a:t>Prima si inserisce la password, poi la si controlla</a:t>
            </a:r>
          </a:p>
          <a:p>
            <a:r>
              <a:rPr lang="it-IT" dirty="0" smtClean="0"/>
              <a:t>Se NON è sbagliata allora può entrare nel programma, altrimenti la richiede nuovamente 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6804248" y="2420928"/>
            <a:ext cx="0" cy="36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Parallelogramma 6"/>
          <p:cNvSpPr/>
          <p:nvPr/>
        </p:nvSpPr>
        <p:spPr>
          <a:xfrm>
            <a:off x="5652120" y="2852936"/>
            <a:ext cx="2304256" cy="360040"/>
          </a:xfrm>
          <a:prstGeom prst="parallelogram">
            <a:avLst/>
          </a:pr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dirty="0" smtClean="0">
                <a:solidFill>
                  <a:srgbClr val="FFFF00"/>
                </a:solidFill>
              </a:rPr>
              <a:t>INSERISCI PASSWORD</a:t>
            </a:r>
          </a:p>
        </p:txBody>
      </p:sp>
      <p:sp>
        <p:nvSpPr>
          <p:cNvPr id="8" name="Rombo 7"/>
          <p:cNvSpPr/>
          <p:nvPr/>
        </p:nvSpPr>
        <p:spPr>
          <a:xfrm>
            <a:off x="5652120" y="3717032"/>
            <a:ext cx="2304256" cy="648072"/>
          </a:xfrm>
          <a:prstGeom prst="diamond">
            <a:avLst/>
          </a:prstGeom>
          <a:solidFill>
            <a:srgbClr val="A5002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dirty="0" smtClean="0">
                <a:solidFill>
                  <a:srgbClr val="FFFF00"/>
                </a:solidFill>
              </a:rPr>
              <a:t>È SBAGLIATA?</a:t>
            </a:r>
          </a:p>
        </p:txBody>
      </p:sp>
      <p:cxnSp>
        <p:nvCxnSpPr>
          <p:cNvPr id="17" name="Connettore 2 16"/>
          <p:cNvCxnSpPr/>
          <p:nvPr/>
        </p:nvCxnSpPr>
        <p:spPr>
          <a:xfrm rot="16200000" flipH="1">
            <a:off x="8442480" y="3601672"/>
            <a:ext cx="0" cy="90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4788024" y="2636912"/>
            <a:ext cx="0" cy="2088112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Connettore 2 18"/>
          <p:cNvCxnSpPr/>
          <p:nvPr/>
        </p:nvCxnSpPr>
        <p:spPr>
          <a:xfrm rot="5400000" flipH="1">
            <a:off x="5778024" y="3785945"/>
            <a:ext cx="0" cy="198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017107" y="4427820"/>
            <a:ext cx="643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</a:t>
            </a:r>
            <a:endParaRPr lang="it-IT" i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Connettore 2 22"/>
          <p:cNvCxnSpPr/>
          <p:nvPr/>
        </p:nvCxnSpPr>
        <p:spPr>
          <a:xfrm>
            <a:off x="6804248" y="3284984"/>
            <a:ext cx="0" cy="36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6804248" y="4365104"/>
            <a:ext cx="0" cy="36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Connettore 2 24"/>
          <p:cNvCxnSpPr/>
          <p:nvPr/>
        </p:nvCxnSpPr>
        <p:spPr>
          <a:xfrm rot="16200000">
            <a:off x="5778024" y="1646912"/>
            <a:ext cx="0" cy="198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8892480" y="4077272"/>
            <a:ext cx="0" cy="1224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8033331" y="3645024"/>
            <a:ext cx="643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falso</a:t>
            </a:r>
            <a:endParaRPr lang="it-IT" i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Connettore 2 28"/>
          <p:cNvCxnSpPr/>
          <p:nvPr/>
        </p:nvCxnSpPr>
        <p:spPr>
          <a:xfrm rot="5400000" flipH="1">
            <a:off x="7902480" y="4383216"/>
            <a:ext cx="0" cy="198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6804248" y="5373256"/>
            <a:ext cx="0" cy="36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Conversione da decimale a binario </a:t>
            </a:r>
          </a:p>
          <a:p>
            <a:r>
              <a:rPr lang="it-IT" dirty="0" smtClean="0"/>
              <a:t>In effetti i resti andrebbero scritti al contrario </a:t>
            </a:r>
          </a:p>
          <a:p>
            <a:r>
              <a:rPr lang="it-IT" dirty="0" smtClean="0"/>
              <a:t>La lettura del numero intero A è fuori dal ciclo, e non ne fa parte</a:t>
            </a:r>
          </a:p>
          <a:p>
            <a:r>
              <a:rPr lang="it-IT" dirty="0" smtClean="0"/>
              <a:t>Il corpo è ripetuto fino a quando A diventa 0</a:t>
            </a:r>
            <a:endParaRPr lang="it-IT" dirty="0"/>
          </a:p>
        </p:txBody>
      </p:sp>
      <p:grpSp>
        <p:nvGrpSpPr>
          <p:cNvPr id="33" name="Gruppo 32"/>
          <p:cNvGrpSpPr/>
          <p:nvPr/>
        </p:nvGrpSpPr>
        <p:grpSpPr>
          <a:xfrm>
            <a:off x="4788024" y="1916872"/>
            <a:ext cx="4104456" cy="4032408"/>
            <a:chOff x="4788024" y="1700848"/>
            <a:chExt cx="4104456" cy="4032408"/>
          </a:xfrm>
        </p:grpSpPr>
        <p:cxnSp>
          <p:nvCxnSpPr>
            <p:cNvPr id="6" name="Connettore 2 5"/>
            <p:cNvCxnSpPr/>
            <p:nvPr/>
          </p:nvCxnSpPr>
          <p:spPr>
            <a:xfrm>
              <a:off x="6804248" y="2420928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" name="Parallelogramma 6"/>
            <p:cNvSpPr/>
            <p:nvPr/>
          </p:nvSpPr>
          <p:spPr>
            <a:xfrm>
              <a:off x="5652120" y="3789040"/>
              <a:ext cx="2304256" cy="360040"/>
            </a:xfrm>
            <a:prstGeom prst="parallelogram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SCRIVI (A % 2)</a:t>
              </a:r>
            </a:p>
          </p:txBody>
        </p:sp>
        <p:sp>
          <p:nvSpPr>
            <p:cNvPr id="8" name="Rombo 7"/>
            <p:cNvSpPr/>
            <p:nvPr/>
          </p:nvSpPr>
          <p:spPr>
            <a:xfrm>
              <a:off x="5652120" y="2852936"/>
              <a:ext cx="2304256" cy="648072"/>
            </a:xfrm>
            <a:prstGeom prst="diamond">
              <a:avLst/>
            </a:prstGeom>
            <a:solidFill>
              <a:srgbClr val="A5002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dirty="0" smtClean="0">
                  <a:solidFill>
                    <a:srgbClr val="FFFF00"/>
                  </a:solidFill>
                </a:rPr>
                <a:t>A &gt; 0</a:t>
              </a:r>
            </a:p>
          </p:txBody>
        </p:sp>
        <p:cxnSp>
          <p:nvCxnSpPr>
            <p:cNvPr id="17" name="Connettore 2 16"/>
            <p:cNvCxnSpPr/>
            <p:nvPr/>
          </p:nvCxnSpPr>
          <p:spPr>
            <a:xfrm rot="16200000" flipH="1">
              <a:off x="8442480" y="2737576"/>
              <a:ext cx="0" cy="90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Connettore 2 17"/>
            <p:cNvCxnSpPr/>
            <p:nvPr/>
          </p:nvCxnSpPr>
          <p:spPr>
            <a:xfrm flipV="1">
              <a:off x="4788024" y="2637160"/>
              <a:ext cx="0" cy="2268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nettore 2 18"/>
            <p:cNvCxnSpPr/>
            <p:nvPr/>
          </p:nvCxnSpPr>
          <p:spPr>
            <a:xfrm rot="5400000" flipH="1">
              <a:off x="5778024" y="3951168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" name="CasellaDiTesto 20"/>
            <p:cNvSpPr txBox="1"/>
            <p:nvPr/>
          </p:nvSpPr>
          <p:spPr>
            <a:xfrm>
              <a:off x="6017107" y="3356992"/>
              <a:ext cx="64312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i="1" dirty="0" smtClean="0"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vero</a:t>
              </a:r>
              <a:endParaRPr lang="it-IT" i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3" name="Connettore 2 22"/>
            <p:cNvCxnSpPr/>
            <p:nvPr/>
          </p:nvCxnSpPr>
          <p:spPr>
            <a:xfrm>
              <a:off x="6804248" y="3573040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Connettore 2 24"/>
            <p:cNvCxnSpPr/>
            <p:nvPr/>
          </p:nvCxnSpPr>
          <p:spPr>
            <a:xfrm rot="16200000">
              <a:off x="5778024" y="1646912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Connettore 2 26"/>
            <p:cNvCxnSpPr/>
            <p:nvPr/>
          </p:nvCxnSpPr>
          <p:spPr>
            <a:xfrm>
              <a:off x="8892480" y="3212976"/>
              <a:ext cx="0" cy="21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" name="CasellaDiTesto 27"/>
            <p:cNvSpPr txBox="1"/>
            <p:nvPr/>
          </p:nvSpPr>
          <p:spPr>
            <a:xfrm>
              <a:off x="8033331" y="2780928"/>
              <a:ext cx="64312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i="1" dirty="0" smtClean="0"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falso</a:t>
              </a:r>
              <a:endParaRPr lang="it-IT" i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9" name="Connettore 2 28"/>
            <p:cNvCxnSpPr/>
            <p:nvPr/>
          </p:nvCxnSpPr>
          <p:spPr>
            <a:xfrm rot="5400000" flipH="1">
              <a:off x="7866480" y="4347216"/>
              <a:ext cx="0" cy="2052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Connettore 2 29"/>
            <p:cNvCxnSpPr/>
            <p:nvPr/>
          </p:nvCxnSpPr>
          <p:spPr>
            <a:xfrm>
              <a:off x="6804248" y="5373256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Parallelogramma 19"/>
            <p:cNvSpPr/>
            <p:nvPr/>
          </p:nvSpPr>
          <p:spPr>
            <a:xfrm>
              <a:off x="5652120" y="2060848"/>
              <a:ext cx="2304256" cy="360040"/>
            </a:xfrm>
            <a:prstGeom prst="parallelogram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LEGGI A</a:t>
              </a:r>
            </a:p>
          </p:txBody>
        </p:sp>
        <p:cxnSp>
          <p:nvCxnSpPr>
            <p:cNvPr id="22" name="Connettore 2 21"/>
            <p:cNvCxnSpPr/>
            <p:nvPr/>
          </p:nvCxnSpPr>
          <p:spPr>
            <a:xfrm>
              <a:off x="6804248" y="1700848"/>
              <a:ext cx="0" cy="36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Connettore 2 25"/>
            <p:cNvCxnSpPr/>
            <p:nvPr/>
          </p:nvCxnSpPr>
          <p:spPr>
            <a:xfrm>
              <a:off x="6804248" y="4185104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1" name="Elaborazione 30"/>
            <p:cNvSpPr/>
            <p:nvPr/>
          </p:nvSpPr>
          <p:spPr>
            <a:xfrm>
              <a:off x="5652120" y="4365104"/>
              <a:ext cx="2304256" cy="360040"/>
            </a:xfrm>
            <a:prstGeom prst="flowChartProcess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A </a:t>
              </a:r>
              <a:r>
                <a:rPr lang="it-IT" sz="1400" b="1" dirty="0" smtClean="0">
                  <a:solidFill>
                    <a:srgbClr val="FFFF00"/>
                  </a:solidFill>
                  <a:sym typeface="Wingdings" pitchFamily="2" charset="2"/>
                </a:rPr>
                <a:t> A  /  2</a:t>
              </a:r>
              <a:endParaRPr lang="it-IT" sz="1400" b="1" dirty="0" smtClean="0">
                <a:solidFill>
                  <a:srgbClr val="FFFF00"/>
                </a:solidFill>
              </a:endParaRPr>
            </a:p>
          </p:txBody>
        </p:sp>
        <p:cxnSp>
          <p:nvCxnSpPr>
            <p:cNvPr id="32" name="Connettore 2 31"/>
            <p:cNvCxnSpPr/>
            <p:nvPr/>
          </p:nvCxnSpPr>
          <p:spPr>
            <a:xfrm>
              <a:off x="6804248" y="4761168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o 32"/>
          <p:cNvGrpSpPr/>
          <p:nvPr/>
        </p:nvGrpSpPr>
        <p:grpSpPr>
          <a:xfrm>
            <a:off x="5652120" y="1844824"/>
            <a:ext cx="2304256" cy="576024"/>
            <a:chOff x="5652120" y="1916872"/>
            <a:chExt cx="2304256" cy="576024"/>
          </a:xfrm>
        </p:grpSpPr>
        <p:sp>
          <p:nvSpPr>
            <p:cNvPr id="20" name="Parallelogramma 19"/>
            <p:cNvSpPr/>
            <p:nvPr/>
          </p:nvSpPr>
          <p:spPr>
            <a:xfrm>
              <a:off x="5652120" y="2132856"/>
              <a:ext cx="2304256" cy="360040"/>
            </a:xfrm>
            <a:prstGeom prst="parallelogram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A </a:t>
              </a:r>
              <a:r>
                <a:rPr lang="it-IT" sz="1400" b="1" dirty="0" smtClean="0">
                  <a:solidFill>
                    <a:srgbClr val="FFFF00"/>
                  </a:solidFill>
                  <a:sym typeface="Wingdings" pitchFamily="2" charset="2"/>
                </a:rPr>
                <a:t>	LEGGI</a:t>
              </a:r>
              <a:endParaRPr lang="it-IT" sz="1400" b="1" dirty="0" smtClean="0">
                <a:solidFill>
                  <a:srgbClr val="FFFF00"/>
                </a:solidFill>
              </a:endParaRPr>
            </a:p>
          </p:txBody>
        </p:sp>
        <p:cxnSp>
          <p:nvCxnSpPr>
            <p:cNvPr id="22" name="Connettore 2 21"/>
            <p:cNvCxnSpPr/>
            <p:nvPr/>
          </p:nvCxnSpPr>
          <p:spPr>
            <a:xfrm>
              <a:off x="6804248" y="1916872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Calcolo del fattoriale</a:t>
            </a:r>
          </a:p>
          <a:p>
            <a:r>
              <a:rPr lang="it-IT" dirty="0" smtClean="0"/>
              <a:t>È il prodotto dei primi N numeri e si scrive N!</a:t>
            </a:r>
          </a:p>
          <a:p>
            <a:r>
              <a:rPr lang="it-IT" dirty="0" smtClean="0"/>
              <a:t>Il ciclo inizia dalla condizione </a:t>
            </a:r>
          </a:p>
          <a:p>
            <a:r>
              <a:rPr lang="it-IT" dirty="0" smtClean="0"/>
              <a:t>A è considerato un contatore e si può usare il ciclo FOR</a:t>
            </a:r>
            <a:endParaRPr lang="it-IT" dirty="0"/>
          </a:p>
        </p:txBody>
      </p:sp>
      <p:grpSp>
        <p:nvGrpSpPr>
          <p:cNvPr id="24" name="Gruppo 23"/>
          <p:cNvGrpSpPr/>
          <p:nvPr/>
        </p:nvGrpSpPr>
        <p:grpSpPr>
          <a:xfrm>
            <a:off x="5652120" y="2492896"/>
            <a:ext cx="2304256" cy="576064"/>
            <a:chOff x="5652120" y="3032952"/>
            <a:chExt cx="2304256" cy="576064"/>
          </a:xfrm>
        </p:grpSpPr>
        <p:cxnSp>
          <p:nvCxnSpPr>
            <p:cNvPr id="6" name="Connettore 2 5"/>
            <p:cNvCxnSpPr/>
            <p:nvPr/>
          </p:nvCxnSpPr>
          <p:spPr>
            <a:xfrm>
              <a:off x="6804248" y="3032952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" name="Elaborazione 6"/>
            <p:cNvSpPr/>
            <p:nvPr/>
          </p:nvSpPr>
          <p:spPr>
            <a:xfrm>
              <a:off x="5652120" y="3248976"/>
              <a:ext cx="2304256" cy="360040"/>
            </a:xfrm>
            <a:prstGeom prst="flowChartProcess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F </a:t>
              </a:r>
              <a:r>
                <a:rPr lang="it-IT" sz="1400" b="1" dirty="0" smtClean="0">
                  <a:solidFill>
                    <a:srgbClr val="FFFF00"/>
                  </a:solidFill>
                  <a:sym typeface="Wingdings" pitchFamily="2" charset="2"/>
                </a:rPr>
                <a:t> 1</a:t>
              </a:r>
              <a:endParaRPr lang="it-IT" sz="1400" b="1" dirty="0" smtClean="0">
                <a:solidFill>
                  <a:srgbClr val="FFFF00"/>
                </a:solidFill>
              </a:endParaRPr>
            </a:p>
          </p:txBody>
        </p:sp>
      </p:grpSp>
      <p:sp>
        <p:nvSpPr>
          <p:cNvPr id="8" name="Rombo 7"/>
          <p:cNvSpPr/>
          <p:nvPr/>
        </p:nvSpPr>
        <p:spPr>
          <a:xfrm>
            <a:off x="5652120" y="3284984"/>
            <a:ext cx="2304256" cy="648072"/>
          </a:xfrm>
          <a:prstGeom prst="diamond">
            <a:avLst/>
          </a:prstGeom>
          <a:solidFill>
            <a:srgbClr val="A5002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dirty="0" smtClean="0">
                <a:solidFill>
                  <a:srgbClr val="FFFF00"/>
                </a:solidFill>
              </a:rPr>
              <a:t>A &gt; 1</a:t>
            </a:r>
          </a:p>
        </p:txBody>
      </p:sp>
      <p:cxnSp>
        <p:nvCxnSpPr>
          <p:cNvPr id="18" name="Connettore 2 17"/>
          <p:cNvCxnSpPr/>
          <p:nvPr/>
        </p:nvCxnSpPr>
        <p:spPr>
          <a:xfrm flipV="1">
            <a:off x="4788024" y="3153668"/>
            <a:ext cx="0" cy="2088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652120" y="3645024"/>
            <a:ext cx="643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</a:t>
            </a:r>
            <a:endParaRPr lang="it-IT" i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Connettore 2 24"/>
          <p:cNvCxnSpPr/>
          <p:nvPr/>
        </p:nvCxnSpPr>
        <p:spPr>
          <a:xfrm rot="16200000">
            <a:off x="5778024" y="2150968"/>
            <a:ext cx="0" cy="198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8892480" y="3645240"/>
            <a:ext cx="0" cy="1944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4" name="Gruppo 33"/>
          <p:cNvGrpSpPr/>
          <p:nvPr/>
        </p:nvGrpSpPr>
        <p:grpSpPr>
          <a:xfrm>
            <a:off x="7992480" y="3212976"/>
            <a:ext cx="900000" cy="406648"/>
            <a:chOff x="7992480" y="3212976"/>
            <a:chExt cx="900000" cy="406648"/>
          </a:xfrm>
        </p:grpSpPr>
        <p:cxnSp>
          <p:nvCxnSpPr>
            <p:cNvPr id="17" name="Connettore 2 16"/>
            <p:cNvCxnSpPr/>
            <p:nvPr/>
          </p:nvCxnSpPr>
          <p:spPr>
            <a:xfrm rot="16200000" flipH="1">
              <a:off x="8442480" y="3169624"/>
              <a:ext cx="0" cy="90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" name="CasellaDiTesto 27"/>
            <p:cNvSpPr txBox="1"/>
            <p:nvPr/>
          </p:nvSpPr>
          <p:spPr>
            <a:xfrm>
              <a:off x="7992480" y="3212976"/>
              <a:ext cx="64312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i="1" dirty="0" smtClean="0">
                  <a:solidFill>
                    <a:srgbClr val="00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falso</a:t>
              </a:r>
              <a:endParaRPr lang="it-IT" i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5652120" y="3969080"/>
            <a:ext cx="2304256" cy="540040"/>
            <a:chOff x="5652120" y="4401128"/>
            <a:chExt cx="2304256" cy="540040"/>
          </a:xfrm>
        </p:grpSpPr>
        <p:cxnSp>
          <p:nvCxnSpPr>
            <p:cNvPr id="26" name="Connettore 2 25"/>
            <p:cNvCxnSpPr/>
            <p:nvPr/>
          </p:nvCxnSpPr>
          <p:spPr>
            <a:xfrm>
              <a:off x="6804248" y="4401128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1" name="Elaborazione 30"/>
            <p:cNvSpPr/>
            <p:nvPr/>
          </p:nvSpPr>
          <p:spPr>
            <a:xfrm>
              <a:off x="5652120" y="4581128"/>
              <a:ext cx="2304256" cy="360040"/>
            </a:xfrm>
            <a:prstGeom prst="flowChartProcess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F </a:t>
              </a:r>
              <a:r>
                <a:rPr lang="it-IT" sz="1400" b="1" dirty="0" smtClean="0">
                  <a:solidFill>
                    <a:srgbClr val="FFFF00"/>
                  </a:solidFill>
                  <a:sym typeface="Wingdings" pitchFamily="2" charset="2"/>
                </a:rPr>
                <a:t> F  *  A</a:t>
              </a:r>
              <a:endParaRPr lang="it-IT" sz="1400" b="1" dirty="0" smtClean="0">
                <a:solidFill>
                  <a:srgbClr val="FFFF00"/>
                </a:solidFill>
              </a:endParaRPr>
            </a:p>
          </p:txBody>
        </p:sp>
      </p:grpSp>
      <p:grpSp>
        <p:nvGrpSpPr>
          <p:cNvPr id="39" name="Gruppo 38"/>
          <p:cNvGrpSpPr/>
          <p:nvPr/>
        </p:nvGrpSpPr>
        <p:grpSpPr>
          <a:xfrm>
            <a:off x="4788024" y="5085184"/>
            <a:ext cx="2016224" cy="180000"/>
            <a:chOff x="4788024" y="4977192"/>
            <a:chExt cx="2016224" cy="180000"/>
          </a:xfrm>
        </p:grpSpPr>
        <p:cxnSp>
          <p:nvCxnSpPr>
            <p:cNvPr id="19" name="Connettore 2 18"/>
            <p:cNvCxnSpPr/>
            <p:nvPr/>
          </p:nvCxnSpPr>
          <p:spPr>
            <a:xfrm rot="5400000" flipH="1">
              <a:off x="5778024" y="4167192"/>
              <a:ext cx="0" cy="19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" name="Connettore 2 31"/>
            <p:cNvCxnSpPr/>
            <p:nvPr/>
          </p:nvCxnSpPr>
          <p:spPr>
            <a:xfrm>
              <a:off x="6804248" y="4977192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23" name="Connettore 2 22"/>
          <p:cNvCxnSpPr/>
          <p:nvPr/>
        </p:nvCxnSpPr>
        <p:spPr>
          <a:xfrm>
            <a:off x="6804248" y="3068960"/>
            <a:ext cx="0" cy="180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6" name="Gruppo 35"/>
          <p:cNvGrpSpPr/>
          <p:nvPr/>
        </p:nvGrpSpPr>
        <p:grpSpPr>
          <a:xfrm>
            <a:off x="5652120" y="4509120"/>
            <a:ext cx="2304256" cy="540040"/>
            <a:chOff x="5652120" y="4401128"/>
            <a:chExt cx="2304256" cy="540040"/>
          </a:xfrm>
        </p:grpSpPr>
        <p:cxnSp>
          <p:nvCxnSpPr>
            <p:cNvPr id="37" name="Connettore 2 36"/>
            <p:cNvCxnSpPr/>
            <p:nvPr/>
          </p:nvCxnSpPr>
          <p:spPr>
            <a:xfrm>
              <a:off x="6804248" y="4401128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8" name="Elaborazione 37"/>
            <p:cNvSpPr/>
            <p:nvPr/>
          </p:nvSpPr>
          <p:spPr>
            <a:xfrm>
              <a:off x="5652120" y="4581128"/>
              <a:ext cx="2304256" cy="360040"/>
            </a:xfrm>
            <a:prstGeom prst="flowChartProcess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A </a:t>
              </a:r>
              <a:r>
                <a:rPr lang="it-IT" sz="1400" b="1" dirty="0" smtClean="0">
                  <a:solidFill>
                    <a:srgbClr val="FFFF00"/>
                  </a:solidFill>
                  <a:sym typeface="Wingdings" pitchFamily="2" charset="2"/>
                </a:rPr>
                <a:t> A  -  1</a:t>
              </a:r>
              <a:endParaRPr lang="it-IT" sz="1400" b="1" dirty="0" smtClean="0">
                <a:solidFill>
                  <a:srgbClr val="FFFF00"/>
                </a:solidFill>
              </a:endParaRPr>
            </a:p>
          </p:txBody>
        </p:sp>
      </p:grpSp>
      <p:grpSp>
        <p:nvGrpSpPr>
          <p:cNvPr id="40" name="Gruppo 39"/>
          <p:cNvGrpSpPr/>
          <p:nvPr/>
        </p:nvGrpSpPr>
        <p:grpSpPr>
          <a:xfrm>
            <a:off x="5652120" y="5695196"/>
            <a:ext cx="2304256" cy="576024"/>
            <a:chOff x="5652120" y="1916872"/>
            <a:chExt cx="2304256" cy="576024"/>
          </a:xfrm>
        </p:grpSpPr>
        <p:sp>
          <p:nvSpPr>
            <p:cNvPr id="41" name="Parallelogramma 40"/>
            <p:cNvSpPr/>
            <p:nvPr/>
          </p:nvSpPr>
          <p:spPr>
            <a:xfrm>
              <a:off x="5652120" y="2132856"/>
              <a:ext cx="2304256" cy="360040"/>
            </a:xfrm>
            <a:prstGeom prst="parallelogram">
              <a:avLst/>
            </a:pr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it-IT" sz="1400" b="1" dirty="0" smtClean="0">
                  <a:solidFill>
                    <a:srgbClr val="FFFF00"/>
                  </a:solidFill>
                </a:rPr>
                <a:t>SCRIVI 	F</a:t>
              </a:r>
            </a:p>
          </p:txBody>
        </p:sp>
        <p:cxnSp>
          <p:nvCxnSpPr>
            <p:cNvPr id="42" name="Connettore 2 41"/>
            <p:cNvCxnSpPr/>
            <p:nvPr/>
          </p:nvCxnSpPr>
          <p:spPr>
            <a:xfrm>
              <a:off x="6804248" y="1916872"/>
              <a:ext cx="0" cy="180000"/>
            </a:xfrm>
            <a:prstGeom prst="straightConnector1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3" name="Connettore 2 42"/>
          <p:cNvCxnSpPr/>
          <p:nvPr/>
        </p:nvCxnSpPr>
        <p:spPr>
          <a:xfrm rot="5400000">
            <a:off x="7848480" y="4579148"/>
            <a:ext cx="0" cy="2088000"/>
          </a:xfrm>
          <a:prstGeom prst="straightConnector1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solidFill>
          <a:schemeClr val="tx2">
            <a:lumMod val="10000"/>
          </a:schemeClr>
        </a:solidFill>
        <a:ln>
          <a:solidFill>
            <a:srgbClr val="FFFF00"/>
          </a:solidFill>
        </a:ln>
      </a:spPr>
      <a:bodyPr wrap="none" lIns="0" tIns="0" rIns="0" bIns="0" rtlCol="0" anchor="ctr"/>
      <a:lstStyle>
        <a:defPPr algn="ctr">
          <a:defRPr dirty="0" smtClean="0">
            <a:solidFill>
              <a:srgbClr val="00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 lectio 02</Template>
  <TotalTime>958</TotalTime>
  <Words>462</Words>
  <Application>Microsoft Office PowerPoint</Application>
  <PresentationFormat>Presentazione su schermo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Vertice</vt:lpstr>
      <vt:lpstr>Programmazione imperativa</vt:lpstr>
      <vt:lpstr>ISTRUZIONE ITERATIVA</vt:lpstr>
      <vt:lpstr>ISTRUZIONI ITERATIVE</vt:lpstr>
      <vt:lpstr>ISTRUZIONI ITERATIVE</vt:lpstr>
      <vt:lpstr>ISTRUZIONI ITERATIVE</vt:lpstr>
      <vt:lpstr>ISTRUZIONI ITERATIVE</vt:lpstr>
      <vt:lpstr>ESEMPIO</vt:lpstr>
      <vt:lpstr>ESEMPIO</vt:lpstr>
      <vt:lpstr>ESEMPIO</vt:lpstr>
      <vt:lpstr>ITERAZIONI NIDIFICATE</vt:lpstr>
      <vt:lpstr>ITERAZIONI NIDIFICATE</vt:lpstr>
      <vt:lpstr>ITERAZIONI NIDIFICATE</vt:lpstr>
      <vt:lpstr>ITERAZIONI NIDIFICATE</vt:lpstr>
      <vt:lpstr>ITERAZIONI NIDIFICATE</vt:lpstr>
      <vt:lpstr>ESERCIZIO</vt:lpstr>
      <vt:lpstr>ESERCIZI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Programmazione imperativa</dc:title>
  <dc:creator>Docente</dc:creator>
  <cp:lastModifiedBy>Docente</cp:lastModifiedBy>
  <cp:revision>186</cp:revision>
  <dcterms:created xsi:type="dcterms:W3CDTF">2014-06-16T10:04:46Z</dcterms:created>
  <dcterms:modified xsi:type="dcterms:W3CDTF">2014-06-21T17:25:07Z</dcterms:modified>
</cp:coreProperties>
</file>