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84" r:id="rId4"/>
    <p:sldId id="285" r:id="rId5"/>
    <p:sldId id="286" r:id="rId6"/>
    <p:sldId id="287" r:id="rId7"/>
    <p:sldId id="288" r:id="rId8"/>
    <p:sldId id="278" r:id="rId9"/>
    <p:sldId id="289" r:id="rId10"/>
    <p:sldId id="290" r:id="rId11"/>
    <p:sldId id="291" r:id="rId12"/>
    <p:sldId id="292" r:id="rId13"/>
    <p:sldId id="293" r:id="rId14"/>
    <p:sldId id="294" r:id="rId15"/>
    <p:sldId id="283" r:id="rId1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FF33CC"/>
    <a:srgbClr val="00FF00"/>
    <a:srgbClr val="A50021"/>
    <a:srgbClr val="0000CC"/>
    <a:srgbClr val="FF1E1E"/>
    <a:srgbClr val="CCFF99"/>
    <a:srgbClr val="99FF66"/>
    <a:srgbClr val="00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99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422030" y="2132856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solidFill>
                  <a:srgbClr val="FF000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18/06/2014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371600" y="426868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18/06/2014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18/06/2014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18/06/2014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528" y="2060848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small" baseline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600200" y="4439568"/>
            <a:ext cx="7086600" cy="1509712"/>
          </a:xfrm>
        </p:spPr>
        <p:txBody>
          <a:bodyPr anchor="t">
            <a:normAutofit/>
          </a:bodyPr>
          <a:lstStyle>
            <a:lvl1pPr marL="73152" indent="0" algn="r">
              <a:buNone/>
              <a:defRPr sz="2800" cap="small" normalizeH="0" baseline="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18/06/2014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18/06/2014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18/06/2014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18/06/2014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18/06/2014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18/06/2014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it-IT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Fare clic sull'icona per inserire un'immagine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18/06/2014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  <a:prstGeom prst="rect">
            <a:avLst/>
          </a:prstGeom>
        </p:spPr>
        <p:txBody>
          <a:bodyPr vert="horz" anchor="t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844824"/>
            <a:ext cx="8229600" cy="446453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dirty="0" smtClean="0"/>
              <a:t>Secondo livello</a:t>
            </a:r>
          </a:p>
          <a:p>
            <a:pPr lvl="2" eaLnBrk="1" latinLnBrk="0" hangingPunct="1"/>
            <a:r>
              <a:rPr kumimoji="0" lang="it-IT" dirty="0" smtClean="0"/>
              <a:t>Terzo livello</a:t>
            </a:r>
          </a:p>
          <a:p>
            <a:pPr lvl="3" eaLnBrk="1" latinLnBrk="0" hangingPunct="1"/>
            <a:r>
              <a:rPr kumimoji="0" lang="it-IT" dirty="0" smtClean="0"/>
              <a:t>Quarto livello</a:t>
            </a:r>
          </a:p>
          <a:p>
            <a:pPr lvl="4" eaLnBrk="1" latinLnBrk="0" hangingPunct="1"/>
            <a:r>
              <a:rPr kumimoji="0" lang="it-IT" dirty="0" smtClean="0"/>
              <a:t>Quinto livello</a:t>
            </a:r>
            <a:endParaRPr kumimoji="0" lang="en-US" dirty="0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18/06/2014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Segnaposto piè di pagina 2"/>
          <p:cNvSpPr txBox="1">
            <a:spLocks/>
          </p:cNvSpPr>
          <p:nvPr userDrawn="1"/>
        </p:nvSpPr>
        <p:spPr>
          <a:xfrm>
            <a:off x="467544" y="6507559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rgbClr val="00FFFF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00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ITI G.M. ANGIOY SASSARI</a:t>
            </a: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rgbClr val="00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asellaDiTesto 7"/>
          <p:cNvSpPr txBox="1"/>
          <p:nvPr userDrawn="1"/>
        </p:nvSpPr>
        <p:spPr>
          <a:xfrm>
            <a:off x="6946241" y="6595685"/>
            <a:ext cx="1874231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it-IT" sz="1200" dirty="0" smtClean="0">
                <a:solidFill>
                  <a:srgbClr val="00FFFF"/>
                </a:solidFill>
              </a:rPr>
              <a:t>Prof. Andrea Zoccheddu</a:t>
            </a:r>
            <a:endParaRPr lang="it-IT" sz="1200" dirty="0">
              <a:solidFill>
                <a:srgbClr val="00FFFF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all" baseline="0">
          <a:ln w="6350">
            <a:noFill/>
          </a:ln>
          <a:solidFill>
            <a:srgbClr val="00FFFF"/>
          </a:soli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Programmazione imperativa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ISTRUZIONI </a:t>
            </a:r>
            <a:br>
              <a:rPr lang="it-IT" dirty="0" smtClean="0"/>
            </a:br>
            <a:r>
              <a:rPr lang="it-IT" dirty="0" smtClean="0"/>
              <a:t>DECISIONALI</a:t>
            </a:r>
            <a:endParaRPr lang="it-IT" dirty="0"/>
          </a:p>
        </p:txBody>
      </p:sp>
      <p:pic>
        <p:nvPicPr>
          <p:cNvPr id="4" name="Immagine 3" descr="Number-1-ic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158952"/>
            <a:ext cx="2438400" cy="24384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Nidificare </a:t>
            </a:r>
            <a:r>
              <a:rPr lang="it-IT" dirty="0" err="1" smtClean="0"/>
              <a:t>if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16832"/>
            <a:ext cx="4038600" cy="4209331"/>
          </a:xfrm>
        </p:spPr>
        <p:txBody>
          <a:bodyPr>
            <a:normAutofit/>
          </a:bodyPr>
          <a:lstStyle/>
          <a:p>
            <a:r>
              <a:rPr lang="it-IT" dirty="0" smtClean="0"/>
              <a:t>Nidificare significa incorporare una istruzione decisionale interna dentro quella esterna </a:t>
            </a:r>
          </a:p>
        </p:txBody>
      </p:sp>
      <p:sp>
        <p:nvSpPr>
          <p:cNvPr id="6" name="Rombo 5"/>
          <p:cNvSpPr/>
          <p:nvPr/>
        </p:nvSpPr>
        <p:spPr>
          <a:xfrm>
            <a:off x="7020272" y="2946648"/>
            <a:ext cx="914400" cy="914400"/>
          </a:xfrm>
          <a:prstGeom prst="diamond">
            <a:avLst/>
          </a:prstGeom>
          <a:solidFill>
            <a:srgbClr val="FF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?</a:t>
            </a:r>
            <a:endParaRPr lang="it-IT" sz="44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8" name="Connettore 2 7"/>
          <p:cNvCxnSpPr/>
          <p:nvPr/>
        </p:nvCxnSpPr>
        <p:spPr>
          <a:xfrm>
            <a:off x="7477472" y="2348880"/>
            <a:ext cx="0" cy="576064"/>
          </a:xfrm>
          <a:prstGeom prst="straightConnector1">
            <a:avLst/>
          </a:prstGeom>
          <a:ln w="38100">
            <a:solidFill>
              <a:srgbClr val="00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uppo 12"/>
          <p:cNvGrpSpPr/>
          <p:nvPr/>
        </p:nvGrpSpPr>
        <p:grpSpPr>
          <a:xfrm>
            <a:off x="6418808" y="3403600"/>
            <a:ext cx="576064" cy="576064"/>
            <a:chOff x="6418808" y="3403600"/>
            <a:chExt cx="576064" cy="576064"/>
          </a:xfrm>
        </p:grpSpPr>
        <p:cxnSp>
          <p:nvCxnSpPr>
            <p:cNvPr id="9" name="Connettore 2 8"/>
            <p:cNvCxnSpPr/>
            <p:nvPr/>
          </p:nvCxnSpPr>
          <p:spPr>
            <a:xfrm rot="5400000">
              <a:off x="6706840" y="3115568"/>
              <a:ext cx="0" cy="576064"/>
            </a:xfrm>
            <a:prstGeom prst="straightConnector1">
              <a:avLst/>
            </a:prstGeom>
            <a:ln w="38100">
              <a:solidFill>
                <a:srgbClr val="00FF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nettore 2 10"/>
            <p:cNvCxnSpPr/>
            <p:nvPr/>
          </p:nvCxnSpPr>
          <p:spPr>
            <a:xfrm>
              <a:off x="6431508" y="3403600"/>
              <a:ext cx="0" cy="576064"/>
            </a:xfrm>
            <a:prstGeom prst="straightConnector1">
              <a:avLst/>
            </a:prstGeom>
            <a:ln w="38100">
              <a:solidFill>
                <a:srgbClr val="00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5" name="Connettore 2 14"/>
          <p:cNvCxnSpPr/>
          <p:nvPr/>
        </p:nvCxnSpPr>
        <p:spPr>
          <a:xfrm rot="16200000" flipH="1">
            <a:off x="8244408" y="3115568"/>
            <a:ext cx="0" cy="576064"/>
          </a:xfrm>
          <a:prstGeom prst="straightConnector1">
            <a:avLst/>
          </a:prstGeom>
          <a:ln w="38100">
            <a:solidFill>
              <a:srgbClr val="00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ttangolo 16"/>
          <p:cNvSpPr/>
          <p:nvPr/>
        </p:nvSpPr>
        <p:spPr>
          <a:xfrm>
            <a:off x="5542012" y="4005064"/>
            <a:ext cx="1800200" cy="648072"/>
          </a:xfrm>
          <a:prstGeom prst="rect">
            <a:avLst/>
          </a:prstGeom>
          <a:solidFill>
            <a:srgbClr val="FF0000"/>
          </a:solidFill>
          <a:ln>
            <a:solidFill>
              <a:srgbClr val="A500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istruzione</a:t>
            </a:r>
          </a:p>
        </p:txBody>
      </p:sp>
      <p:grpSp>
        <p:nvGrpSpPr>
          <p:cNvPr id="5" name="Gruppo 17"/>
          <p:cNvGrpSpPr/>
          <p:nvPr/>
        </p:nvGrpSpPr>
        <p:grpSpPr>
          <a:xfrm rot="16200000">
            <a:off x="6444208" y="4653136"/>
            <a:ext cx="576064" cy="576064"/>
            <a:chOff x="6418808" y="3403600"/>
            <a:chExt cx="576064" cy="576064"/>
          </a:xfrm>
        </p:grpSpPr>
        <p:cxnSp>
          <p:nvCxnSpPr>
            <p:cNvPr id="19" name="Connettore 2 18"/>
            <p:cNvCxnSpPr/>
            <p:nvPr/>
          </p:nvCxnSpPr>
          <p:spPr>
            <a:xfrm rot="5400000">
              <a:off x="6706840" y="3115568"/>
              <a:ext cx="0" cy="576064"/>
            </a:xfrm>
            <a:prstGeom prst="straightConnector1">
              <a:avLst/>
            </a:prstGeom>
            <a:ln w="38100">
              <a:solidFill>
                <a:srgbClr val="00FF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ttore 2 19"/>
            <p:cNvCxnSpPr/>
            <p:nvPr/>
          </p:nvCxnSpPr>
          <p:spPr>
            <a:xfrm>
              <a:off x="6431508" y="3403600"/>
              <a:ext cx="0" cy="576064"/>
            </a:xfrm>
            <a:prstGeom prst="straightConnector1">
              <a:avLst/>
            </a:prstGeom>
            <a:ln w="38100">
              <a:solidFill>
                <a:srgbClr val="00FF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" name="Connettore 2 20"/>
          <p:cNvCxnSpPr/>
          <p:nvPr/>
        </p:nvCxnSpPr>
        <p:spPr>
          <a:xfrm>
            <a:off x="7452320" y="5229200"/>
            <a:ext cx="0" cy="576064"/>
          </a:xfrm>
          <a:prstGeom prst="straightConnector1">
            <a:avLst/>
          </a:prstGeom>
          <a:ln w="38100">
            <a:solidFill>
              <a:srgbClr val="00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2 21"/>
          <p:cNvCxnSpPr/>
          <p:nvPr/>
        </p:nvCxnSpPr>
        <p:spPr>
          <a:xfrm flipH="1">
            <a:off x="8519740" y="3403800"/>
            <a:ext cx="0" cy="1800000"/>
          </a:xfrm>
          <a:prstGeom prst="straightConnector1">
            <a:avLst/>
          </a:prstGeom>
          <a:ln w="38100">
            <a:solidFill>
              <a:srgbClr val="00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2 22"/>
          <p:cNvCxnSpPr/>
          <p:nvPr/>
        </p:nvCxnSpPr>
        <p:spPr>
          <a:xfrm rot="5400000" flipH="1">
            <a:off x="7645140" y="4316500"/>
            <a:ext cx="0" cy="1800000"/>
          </a:xfrm>
          <a:prstGeom prst="straightConnector1">
            <a:avLst/>
          </a:prstGeom>
          <a:ln w="38100">
            <a:solidFill>
              <a:srgbClr val="00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sellaDiTesto 23"/>
          <p:cNvSpPr txBox="1"/>
          <p:nvPr/>
        </p:nvSpPr>
        <p:spPr>
          <a:xfrm>
            <a:off x="6124254" y="3059668"/>
            <a:ext cx="679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Vero</a:t>
            </a:r>
            <a:endParaRPr lang="it-IT" dirty="0"/>
          </a:p>
        </p:txBody>
      </p:sp>
      <p:sp>
        <p:nvSpPr>
          <p:cNvPr id="25" name="CasellaDiTesto 24"/>
          <p:cNvSpPr txBox="1"/>
          <p:nvPr/>
        </p:nvSpPr>
        <p:spPr>
          <a:xfrm>
            <a:off x="8187086" y="3068960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Falso</a:t>
            </a:r>
            <a:endParaRPr lang="it-IT" dirty="0"/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9992" y="3933056"/>
            <a:ext cx="1980000" cy="209244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</p:pic>
      <p:sp>
        <p:nvSpPr>
          <p:cNvPr id="26" name="Arco 25"/>
          <p:cNvSpPr/>
          <p:nvPr/>
        </p:nvSpPr>
        <p:spPr>
          <a:xfrm flipV="1">
            <a:off x="3635896" y="3933056"/>
            <a:ext cx="2376264" cy="1584176"/>
          </a:xfrm>
          <a:prstGeom prst="arc">
            <a:avLst>
              <a:gd name="adj1" fmla="val 14988224"/>
              <a:gd name="adj2" fmla="val 0"/>
            </a:avLst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3645024"/>
            <a:ext cx="1980000" cy="209244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Nidificare </a:t>
            </a:r>
            <a:r>
              <a:rPr lang="it-IT" dirty="0" err="1" smtClean="0"/>
              <a:t>if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16832"/>
            <a:ext cx="4038600" cy="4209331"/>
          </a:xfrm>
        </p:spPr>
        <p:txBody>
          <a:bodyPr>
            <a:normAutofit/>
          </a:bodyPr>
          <a:lstStyle/>
          <a:p>
            <a:r>
              <a:rPr lang="it-IT" dirty="0" smtClean="0"/>
              <a:t>Nidificare significa incorporare una istruzione decisionale interna dentro quella esterna </a:t>
            </a:r>
          </a:p>
          <a:p>
            <a:r>
              <a:rPr lang="it-IT" dirty="0" smtClean="0"/>
              <a:t>Ovviamente l’istruzione interna è eseguita solo se quella esterna lo consente </a:t>
            </a:r>
          </a:p>
        </p:txBody>
      </p:sp>
      <p:sp>
        <p:nvSpPr>
          <p:cNvPr id="6" name="Rombo 5"/>
          <p:cNvSpPr/>
          <p:nvPr/>
        </p:nvSpPr>
        <p:spPr>
          <a:xfrm>
            <a:off x="7020272" y="2946648"/>
            <a:ext cx="914400" cy="914400"/>
          </a:xfrm>
          <a:prstGeom prst="diamond">
            <a:avLst/>
          </a:prstGeom>
          <a:solidFill>
            <a:srgbClr val="FF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?</a:t>
            </a:r>
            <a:endParaRPr lang="it-IT" sz="44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8" name="Connettore 2 7"/>
          <p:cNvCxnSpPr/>
          <p:nvPr/>
        </p:nvCxnSpPr>
        <p:spPr>
          <a:xfrm>
            <a:off x="7477472" y="2348880"/>
            <a:ext cx="0" cy="576064"/>
          </a:xfrm>
          <a:prstGeom prst="straightConnector1">
            <a:avLst/>
          </a:prstGeom>
          <a:ln w="38100">
            <a:solidFill>
              <a:srgbClr val="00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uppo 12"/>
          <p:cNvGrpSpPr/>
          <p:nvPr/>
        </p:nvGrpSpPr>
        <p:grpSpPr>
          <a:xfrm>
            <a:off x="6418808" y="3403600"/>
            <a:ext cx="576064" cy="576064"/>
            <a:chOff x="6418808" y="3403600"/>
            <a:chExt cx="576064" cy="576064"/>
          </a:xfrm>
        </p:grpSpPr>
        <p:cxnSp>
          <p:nvCxnSpPr>
            <p:cNvPr id="9" name="Connettore 2 8"/>
            <p:cNvCxnSpPr/>
            <p:nvPr/>
          </p:nvCxnSpPr>
          <p:spPr>
            <a:xfrm rot="5400000">
              <a:off x="6706840" y="3115568"/>
              <a:ext cx="0" cy="576064"/>
            </a:xfrm>
            <a:prstGeom prst="straightConnector1">
              <a:avLst/>
            </a:prstGeom>
            <a:ln w="38100">
              <a:solidFill>
                <a:srgbClr val="00FF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nettore 2 10"/>
            <p:cNvCxnSpPr/>
            <p:nvPr/>
          </p:nvCxnSpPr>
          <p:spPr>
            <a:xfrm>
              <a:off x="6431508" y="3403600"/>
              <a:ext cx="0" cy="576064"/>
            </a:xfrm>
            <a:prstGeom prst="straightConnector1">
              <a:avLst/>
            </a:prstGeom>
            <a:ln w="38100">
              <a:solidFill>
                <a:srgbClr val="00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5" name="Connettore 2 14"/>
          <p:cNvCxnSpPr/>
          <p:nvPr/>
        </p:nvCxnSpPr>
        <p:spPr>
          <a:xfrm rot="16200000" flipH="1">
            <a:off x="8244408" y="3115568"/>
            <a:ext cx="0" cy="576064"/>
          </a:xfrm>
          <a:prstGeom prst="straightConnector1">
            <a:avLst/>
          </a:prstGeom>
          <a:ln w="38100">
            <a:solidFill>
              <a:srgbClr val="00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uppo 17"/>
          <p:cNvGrpSpPr/>
          <p:nvPr/>
        </p:nvGrpSpPr>
        <p:grpSpPr>
          <a:xfrm rot="16200000">
            <a:off x="6418808" y="5301208"/>
            <a:ext cx="576064" cy="576064"/>
            <a:chOff x="6418808" y="3403600"/>
            <a:chExt cx="576064" cy="576064"/>
          </a:xfrm>
        </p:grpSpPr>
        <p:cxnSp>
          <p:nvCxnSpPr>
            <p:cNvPr id="19" name="Connettore 2 18"/>
            <p:cNvCxnSpPr/>
            <p:nvPr/>
          </p:nvCxnSpPr>
          <p:spPr>
            <a:xfrm rot="5400000">
              <a:off x="6706840" y="3115568"/>
              <a:ext cx="0" cy="576064"/>
            </a:xfrm>
            <a:prstGeom prst="straightConnector1">
              <a:avLst/>
            </a:prstGeom>
            <a:ln w="38100">
              <a:solidFill>
                <a:srgbClr val="00FF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ttore 2 19"/>
            <p:cNvCxnSpPr/>
            <p:nvPr/>
          </p:nvCxnSpPr>
          <p:spPr>
            <a:xfrm>
              <a:off x="6431508" y="3403600"/>
              <a:ext cx="0" cy="576064"/>
            </a:xfrm>
            <a:prstGeom prst="straightConnector1">
              <a:avLst/>
            </a:prstGeom>
            <a:ln w="38100">
              <a:solidFill>
                <a:srgbClr val="00FF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" name="Connettore 2 20"/>
          <p:cNvCxnSpPr/>
          <p:nvPr/>
        </p:nvCxnSpPr>
        <p:spPr>
          <a:xfrm>
            <a:off x="7452320" y="5805264"/>
            <a:ext cx="0" cy="576064"/>
          </a:xfrm>
          <a:prstGeom prst="straightConnector1">
            <a:avLst/>
          </a:prstGeom>
          <a:ln w="38100">
            <a:solidFill>
              <a:srgbClr val="00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2 21"/>
          <p:cNvCxnSpPr/>
          <p:nvPr/>
        </p:nvCxnSpPr>
        <p:spPr>
          <a:xfrm flipH="1">
            <a:off x="8519740" y="3403800"/>
            <a:ext cx="0" cy="2448000"/>
          </a:xfrm>
          <a:prstGeom prst="straightConnector1">
            <a:avLst/>
          </a:prstGeom>
          <a:ln w="38100">
            <a:solidFill>
              <a:srgbClr val="00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2 22"/>
          <p:cNvCxnSpPr/>
          <p:nvPr/>
        </p:nvCxnSpPr>
        <p:spPr>
          <a:xfrm rot="5400000" flipH="1">
            <a:off x="7645140" y="4964572"/>
            <a:ext cx="0" cy="1800000"/>
          </a:xfrm>
          <a:prstGeom prst="straightConnector1">
            <a:avLst/>
          </a:prstGeom>
          <a:ln w="38100">
            <a:solidFill>
              <a:srgbClr val="00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sellaDiTesto 23"/>
          <p:cNvSpPr txBox="1"/>
          <p:nvPr/>
        </p:nvSpPr>
        <p:spPr>
          <a:xfrm>
            <a:off x="6124254" y="3059668"/>
            <a:ext cx="679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Vero</a:t>
            </a:r>
            <a:endParaRPr lang="it-IT" dirty="0"/>
          </a:p>
        </p:txBody>
      </p:sp>
      <p:sp>
        <p:nvSpPr>
          <p:cNvPr id="25" name="CasellaDiTesto 24"/>
          <p:cNvSpPr txBox="1"/>
          <p:nvPr/>
        </p:nvSpPr>
        <p:spPr>
          <a:xfrm>
            <a:off x="8187086" y="3068960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Falso</a:t>
            </a:r>
            <a:endParaRPr lang="it-IT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Connettore 2 33"/>
          <p:cNvCxnSpPr/>
          <p:nvPr/>
        </p:nvCxnSpPr>
        <p:spPr>
          <a:xfrm rot="16200000" flipH="1">
            <a:off x="8784488" y="3153732"/>
            <a:ext cx="0" cy="360000"/>
          </a:xfrm>
          <a:prstGeom prst="straightConnector1">
            <a:avLst/>
          </a:prstGeom>
          <a:ln w="38100">
            <a:solidFill>
              <a:srgbClr val="00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2 34"/>
          <p:cNvCxnSpPr/>
          <p:nvPr/>
        </p:nvCxnSpPr>
        <p:spPr>
          <a:xfrm flipH="1">
            <a:off x="8947636" y="3308332"/>
            <a:ext cx="0" cy="972000"/>
          </a:xfrm>
          <a:prstGeom prst="straightConnector1">
            <a:avLst/>
          </a:prstGeom>
          <a:ln w="38100">
            <a:solidFill>
              <a:srgbClr val="00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2 30"/>
          <p:cNvCxnSpPr/>
          <p:nvPr/>
        </p:nvCxnSpPr>
        <p:spPr>
          <a:xfrm rot="16200000" flipH="1">
            <a:off x="6768264" y="3153732"/>
            <a:ext cx="0" cy="360000"/>
          </a:xfrm>
          <a:prstGeom prst="straightConnector1">
            <a:avLst/>
          </a:prstGeom>
          <a:ln w="38100">
            <a:solidFill>
              <a:srgbClr val="00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2 31"/>
          <p:cNvCxnSpPr/>
          <p:nvPr/>
        </p:nvCxnSpPr>
        <p:spPr>
          <a:xfrm flipH="1">
            <a:off x="6931412" y="3308332"/>
            <a:ext cx="0" cy="972000"/>
          </a:xfrm>
          <a:prstGeom prst="straightConnector1">
            <a:avLst/>
          </a:prstGeom>
          <a:ln w="38100">
            <a:solidFill>
              <a:srgbClr val="00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uppo 26"/>
          <p:cNvGrpSpPr/>
          <p:nvPr/>
        </p:nvGrpSpPr>
        <p:grpSpPr>
          <a:xfrm>
            <a:off x="7236336" y="3308332"/>
            <a:ext cx="360000" cy="360000"/>
            <a:chOff x="6300232" y="2514104"/>
            <a:chExt cx="360000" cy="360000"/>
          </a:xfrm>
        </p:grpSpPr>
        <p:cxnSp>
          <p:nvCxnSpPr>
            <p:cNvPr id="28" name="Connettore 2 27"/>
            <p:cNvCxnSpPr/>
            <p:nvPr/>
          </p:nvCxnSpPr>
          <p:spPr>
            <a:xfrm rot="5400000">
              <a:off x="6480232" y="2359504"/>
              <a:ext cx="0" cy="360000"/>
            </a:xfrm>
            <a:prstGeom prst="straightConnector1">
              <a:avLst/>
            </a:prstGeom>
            <a:ln w="38100">
              <a:solidFill>
                <a:srgbClr val="00FF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nettore 2 28"/>
            <p:cNvCxnSpPr/>
            <p:nvPr/>
          </p:nvCxnSpPr>
          <p:spPr>
            <a:xfrm>
              <a:off x="6317084" y="2514104"/>
              <a:ext cx="0" cy="360000"/>
            </a:xfrm>
            <a:prstGeom prst="straightConnector1">
              <a:avLst/>
            </a:prstGeom>
            <a:ln w="38100">
              <a:solidFill>
                <a:srgbClr val="00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uppo 23"/>
          <p:cNvGrpSpPr/>
          <p:nvPr/>
        </p:nvGrpSpPr>
        <p:grpSpPr>
          <a:xfrm>
            <a:off x="5148064" y="3308332"/>
            <a:ext cx="360000" cy="360000"/>
            <a:chOff x="6300232" y="2514104"/>
            <a:chExt cx="360000" cy="360000"/>
          </a:xfrm>
        </p:grpSpPr>
        <p:cxnSp>
          <p:nvCxnSpPr>
            <p:cNvPr id="25" name="Connettore 2 24"/>
            <p:cNvCxnSpPr/>
            <p:nvPr/>
          </p:nvCxnSpPr>
          <p:spPr>
            <a:xfrm rot="5400000">
              <a:off x="6480232" y="2359504"/>
              <a:ext cx="0" cy="360000"/>
            </a:xfrm>
            <a:prstGeom prst="straightConnector1">
              <a:avLst/>
            </a:prstGeom>
            <a:ln w="38100">
              <a:solidFill>
                <a:srgbClr val="00FF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ttore 2 25"/>
            <p:cNvCxnSpPr/>
            <p:nvPr/>
          </p:nvCxnSpPr>
          <p:spPr>
            <a:xfrm>
              <a:off x="6317084" y="2514104"/>
              <a:ext cx="0" cy="360000"/>
            </a:xfrm>
            <a:prstGeom prst="straightConnector1">
              <a:avLst/>
            </a:prstGeom>
            <a:ln w="38100">
              <a:solidFill>
                <a:srgbClr val="00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CasellaDiTesto 5"/>
          <p:cNvSpPr txBox="1"/>
          <p:nvPr/>
        </p:nvSpPr>
        <p:spPr>
          <a:xfrm>
            <a:off x="5580112" y="2294336"/>
            <a:ext cx="679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Vero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7642944" y="2303628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Falso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844824"/>
            <a:ext cx="4402832" cy="446453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it-IT" sz="1900" dirty="0" err="1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it-IT" sz="19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 (a &gt; b)</a:t>
            </a:r>
          </a:p>
          <a:p>
            <a:pPr marL="355600" indent="-219075">
              <a:buNone/>
            </a:pPr>
            <a:r>
              <a:rPr lang="it-IT" sz="19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	 </a:t>
            </a:r>
            <a:r>
              <a:rPr lang="it-IT" sz="1900" dirty="0" err="1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it-IT" sz="19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 (a &gt; c) </a:t>
            </a:r>
          </a:p>
          <a:p>
            <a:pPr>
              <a:buNone/>
            </a:pPr>
            <a:r>
              <a:rPr lang="it-IT" sz="19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		messaggio </a:t>
            </a:r>
            <a:r>
              <a:rPr lang="it-IT" sz="19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</a:t>
            </a:r>
            <a:r>
              <a:rPr lang="it-IT" sz="19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 “scelgo a”; </a:t>
            </a:r>
            <a:endParaRPr lang="it-IT" sz="1900" dirty="0" smtClean="0">
              <a:solidFill>
                <a:srgbClr val="FFFF00"/>
              </a:solidFill>
              <a:latin typeface="Consolas" pitchFamily="49" charset="0"/>
              <a:cs typeface="Consolas" pitchFamily="49" charset="0"/>
              <a:sym typeface="Wingdings" pitchFamily="2" charset="2"/>
            </a:endParaRPr>
          </a:p>
          <a:p>
            <a:pPr>
              <a:buNone/>
            </a:pPr>
            <a:r>
              <a:rPr lang="it-IT" sz="19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	else </a:t>
            </a:r>
          </a:p>
          <a:p>
            <a:pPr>
              <a:buNone/>
            </a:pPr>
            <a:r>
              <a:rPr lang="it-IT" sz="19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		messaggio </a:t>
            </a:r>
            <a:r>
              <a:rPr lang="it-IT" sz="19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</a:t>
            </a:r>
            <a:r>
              <a:rPr lang="it-IT" sz="19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 “scelgo c”; </a:t>
            </a:r>
          </a:p>
          <a:p>
            <a:pPr>
              <a:buNone/>
            </a:pPr>
            <a:r>
              <a:rPr lang="it-IT" sz="19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else </a:t>
            </a:r>
          </a:p>
          <a:p>
            <a:pPr marL="355600" indent="-219075">
              <a:buNone/>
            </a:pPr>
            <a:r>
              <a:rPr lang="it-IT" sz="19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	 </a:t>
            </a:r>
            <a:r>
              <a:rPr lang="it-IT" sz="1900" dirty="0" err="1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it-IT" sz="19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 (b &gt; c) </a:t>
            </a:r>
          </a:p>
          <a:p>
            <a:pPr>
              <a:buNone/>
            </a:pPr>
            <a:r>
              <a:rPr lang="it-IT" sz="19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		messaggio </a:t>
            </a:r>
            <a:r>
              <a:rPr lang="it-IT" sz="19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</a:t>
            </a:r>
            <a:r>
              <a:rPr lang="it-IT" sz="19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 “scelgo b”; </a:t>
            </a:r>
            <a:endParaRPr lang="it-IT" sz="1900" dirty="0" smtClean="0">
              <a:solidFill>
                <a:srgbClr val="FFFF00"/>
              </a:solidFill>
              <a:latin typeface="Consolas" pitchFamily="49" charset="0"/>
              <a:cs typeface="Consolas" pitchFamily="49" charset="0"/>
              <a:sym typeface="Wingdings" pitchFamily="2" charset="2"/>
            </a:endParaRPr>
          </a:p>
          <a:p>
            <a:pPr>
              <a:buNone/>
            </a:pPr>
            <a:r>
              <a:rPr lang="it-IT" sz="19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	else </a:t>
            </a:r>
          </a:p>
          <a:p>
            <a:pPr>
              <a:buNone/>
            </a:pPr>
            <a:r>
              <a:rPr lang="it-IT" sz="19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		messaggio </a:t>
            </a:r>
            <a:r>
              <a:rPr lang="it-IT" sz="19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</a:t>
            </a:r>
            <a:r>
              <a:rPr lang="it-IT" sz="19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 “scelgo c”; </a:t>
            </a:r>
          </a:p>
          <a:p>
            <a:pPr>
              <a:buNone/>
            </a:pPr>
            <a:endParaRPr lang="it-IT" sz="1900" dirty="0" smtClean="0">
              <a:solidFill>
                <a:srgbClr val="FFFF00"/>
              </a:solidFill>
              <a:latin typeface="Consolas" pitchFamily="49" charset="0"/>
              <a:cs typeface="Consolas" pitchFamily="49" charset="0"/>
              <a:sym typeface="Wingdings" pitchFamily="2" charset="2"/>
            </a:endParaRPr>
          </a:p>
          <a:p>
            <a:r>
              <a:rPr lang="it-IT" sz="2400" dirty="0" smtClean="0"/>
              <a:t>Ricerca del massimo tra tre numeri 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IF NIDIFICATI</a:t>
            </a:r>
            <a:endParaRPr lang="it-IT" dirty="0"/>
          </a:p>
        </p:txBody>
      </p:sp>
      <p:sp>
        <p:nvSpPr>
          <p:cNvPr id="4" name="Rombo 3"/>
          <p:cNvSpPr/>
          <p:nvPr/>
        </p:nvSpPr>
        <p:spPr>
          <a:xfrm>
            <a:off x="6321896" y="2309224"/>
            <a:ext cx="1418456" cy="626368"/>
          </a:xfrm>
          <a:prstGeom prst="diamond">
            <a:avLst/>
          </a:prstGeom>
          <a:solidFill>
            <a:srgbClr val="FF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a&gt;b</a:t>
            </a:r>
            <a:endParaRPr lang="it-IT" sz="14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5" name="Connettore 2 4"/>
          <p:cNvCxnSpPr/>
          <p:nvPr/>
        </p:nvCxnSpPr>
        <p:spPr>
          <a:xfrm>
            <a:off x="6982172" y="1891520"/>
            <a:ext cx="0" cy="396000"/>
          </a:xfrm>
          <a:prstGeom prst="straightConnector1">
            <a:avLst/>
          </a:prstGeom>
          <a:ln w="38100">
            <a:solidFill>
              <a:srgbClr val="00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mbo 10"/>
          <p:cNvSpPr/>
          <p:nvPr/>
        </p:nvSpPr>
        <p:spPr>
          <a:xfrm>
            <a:off x="5313784" y="3029304"/>
            <a:ext cx="1418456" cy="626368"/>
          </a:xfrm>
          <a:prstGeom prst="diamond">
            <a:avLst/>
          </a:prstGeom>
          <a:solidFill>
            <a:srgbClr val="FF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a&gt;c</a:t>
            </a:r>
            <a:endParaRPr lang="it-IT" sz="14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3" name="Rombo 12"/>
          <p:cNvSpPr/>
          <p:nvPr/>
        </p:nvSpPr>
        <p:spPr>
          <a:xfrm>
            <a:off x="7380312" y="3029304"/>
            <a:ext cx="1418456" cy="626368"/>
          </a:xfrm>
          <a:prstGeom prst="diamond">
            <a:avLst/>
          </a:prstGeom>
          <a:solidFill>
            <a:srgbClr val="FF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b&gt;c</a:t>
            </a:r>
            <a:endParaRPr lang="it-IT" sz="14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20" name="Gruppo 19"/>
          <p:cNvGrpSpPr/>
          <p:nvPr/>
        </p:nvGrpSpPr>
        <p:grpSpPr>
          <a:xfrm>
            <a:off x="6012200" y="2596760"/>
            <a:ext cx="360000" cy="360000"/>
            <a:chOff x="6300232" y="2514104"/>
            <a:chExt cx="360000" cy="360000"/>
          </a:xfrm>
        </p:grpSpPr>
        <p:cxnSp>
          <p:nvCxnSpPr>
            <p:cNvPr id="18" name="Connettore 2 17"/>
            <p:cNvCxnSpPr/>
            <p:nvPr/>
          </p:nvCxnSpPr>
          <p:spPr>
            <a:xfrm rot="5400000">
              <a:off x="6480232" y="2359504"/>
              <a:ext cx="0" cy="360000"/>
            </a:xfrm>
            <a:prstGeom prst="straightConnector1">
              <a:avLst/>
            </a:prstGeom>
            <a:ln w="38100">
              <a:solidFill>
                <a:srgbClr val="00FF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ttore 2 18"/>
            <p:cNvCxnSpPr/>
            <p:nvPr/>
          </p:nvCxnSpPr>
          <p:spPr>
            <a:xfrm>
              <a:off x="6317084" y="2514104"/>
              <a:ext cx="0" cy="360000"/>
            </a:xfrm>
            <a:prstGeom prst="straightConnector1">
              <a:avLst/>
            </a:prstGeom>
            <a:ln w="38100">
              <a:solidFill>
                <a:srgbClr val="00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uppo 20"/>
          <p:cNvGrpSpPr/>
          <p:nvPr/>
        </p:nvGrpSpPr>
        <p:grpSpPr>
          <a:xfrm flipH="1">
            <a:off x="7736200" y="2600952"/>
            <a:ext cx="360000" cy="360000"/>
            <a:chOff x="6300232" y="2514104"/>
            <a:chExt cx="360000" cy="360000"/>
          </a:xfrm>
        </p:grpSpPr>
        <p:cxnSp>
          <p:nvCxnSpPr>
            <p:cNvPr id="22" name="Connettore 2 21"/>
            <p:cNvCxnSpPr/>
            <p:nvPr/>
          </p:nvCxnSpPr>
          <p:spPr>
            <a:xfrm rot="5400000">
              <a:off x="6480232" y="2359504"/>
              <a:ext cx="0" cy="360000"/>
            </a:xfrm>
            <a:prstGeom prst="straightConnector1">
              <a:avLst/>
            </a:prstGeom>
            <a:ln w="38100">
              <a:solidFill>
                <a:srgbClr val="00FF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ttore 2 22"/>
            <p:cNvCxnSpPr/>
            <p:nvPr/>
          </p:nvCxnSpPr>
          <p:spPr>
            <a:xfrm>
              <a:off x="6317084" y="2514104"/>
              <a:ext cx="0" cy="360000"/>
            </a:xfrm>
            <a:prstGeom prst="straightConnector1">
              <a:avLst/>
            </a:prstGeom>
            <a:ln w="38100">
              <a:solidFill>
                <a:srgbClr val="00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Rettangolo 35"/>
          <p:cNvSpPr/>
          <p:nvPr/>
        </p:nvSpPr>
        <p:spPr>
          <a:xfrm>
            <a:off x="4474592" y="3727680"/>
            <a:ext cx="1418456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msg</a:t>
            </a:r>
            <a:r>
              <a:rPr lang="it-IT" sz="1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</a:t>
            </a:r>
            <a:r>
              <a:rPr lang="it-IT" sz="1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  <a:sym typeface="Wingdings" pitchFamily="2" charset="2"/>
              </a:rPr>
              <a:t> “a”</a:t>
            </a:r>
            <a:endParaRPr lang="it-IT" sz="14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7" name="Rettangolo 36"/>
          <p:cNvSpPr/>
          <p:nvPr/>
        </p:nvSpPr>
        <p:spPr>
          <a:xfrm>
            <a:off x="5580112" y="4303744"/>
            <a:ext cx="1418456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msg</a:t>
            </a:r>
            <a:r>
              <a:rPr lang="it-IT" sz="1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</a:t>
            </a:r>
            <a:r>
              <a:rPr lang="it-IT" sz="1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  <a:sym typeface="Wingdings" pitchFamily="2" charset="2"/>
              </a:rPr>
              <a:t> “c”</a:t>
            </a:r>
            <a:endParaRPr lang="it-IT" sz="14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8" name="Rettangolo 37"/>
          <p:cNvSpPr/>
          <p:nvPr/>
        </p:nvSpPr>
        <p:spPr>
          <a:xfrm>
            <a:off x="7113984" y="3727680"/>
            <a:ext cx="1418456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msg</a:t>
            </a:r>
            <a:r>
              <a:rPr lang="it-IT" sz="1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</a:t>
            </a:r>
            <a:r>
              <a:rPr lang="it-IT" sz="1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  <a:sym typeface="Wingdings" pitchFamily="2" charset="2"/>
              </a:rPr>
              <a:t> “b”</a:t>
            </a:r>
            <a:endParaRPr lang="it-IT" sz="14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9" name="Rettangolo 38"/>
          <p:cNvSpPr/>
          <p:nvPr/>
        </p:nvSpPr>
        <p:spPr>
          <a:xfrm>
            <a:off x="7618040" y="4303744"/>
            <a:ext cx="1418456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msg</a:t>
            </a:r>
            <a:r>
              <a:rPr lang="it-IT" sz="1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</a:t>
            </a:r>
            <a:r>
              <a:rPr lang="it-IT" sz="1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  <a:sym typeface="Wingdings" pitchFamily="2" charset="2"/>
              </a:rPr>
              <a:t> “c”</a:t>
            </a:r>
            <a:endParaRPr lang="it-IT" sz="14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40" name="Connettore 2 39"/>
          <p:cNvCxnSpPr/>
          <p:nvPr/>
        </p:nvCxnSpPr>
        <p:spPr>
          <a:xfrm flipH="1">
            <a:off x="5148064" y="4159728"/>
            <a:ext cx="0" cy="972000"/>
          </a:xfrm>
          <a:prstGeom prst="straightConnector1">
            <a:avLst/>
          </a:prstGeom>
          <a:ln w="38100">
            <a:solidFill>
              <a:srgbClr val="00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2 40"/>
          <p:cNvCxnSpPr/>
          <p:nvPr/>
        </p:nvCxnSpPr>
        <p:spPr>
          <a:xfrm flipH="1">
            <a:off x="7380312" y="4159728"/>
            <a:ext cx="0" cy="972000"/>
          </a:xfrm>
          <a:prstGeom prst="straightConnector1">
            <a:avLst/>
          </a:prstGeom>
          <a:ln w="38100">
            <a:solidFill>
              <a:srgbClr val="00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2 41"/>
          <p:cNvCxnSpPr/>
          <p:nvPr/>
        </p:nvCxnSpPr>
        <p:spPr>
          <a:xfrm>
            <a:off x="6300192" y="4735792"/>
            <a:ext cx="0" cy="396000"/>
          </a:xfrm>
          <a:prstGeom prst="straightConnector1">
            <a:avLst/>
          </a:prstGeom>
          <a:ln w="38100">
            <a:solidFill>
              <a:srgbClr val="00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2 42"/>
          <p:cNvCxnSpPr/>
          <p:nvPr/>
        </p:nvCxnSpPr>
        <p:spPr>
          <a:xfrm>
            <a:off x="8388424" y="4735792"/>
            <a:ext cx="0" cy="396000"/>
          </a:xfrm>
          <a:prstGeom prst="straightConnector1">
            <a:avLst/>
          </a:prstGeom>
          <a:ln w="38100">
            <a:solidFill>
              <a:srgbClr val="00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1 44"/>
          <p:cNvCxnSpPr/>
          <p:nvPr/>
        </p:nvCxnSpPr>
        <p:spPr>
          <a:xfrm>
            <a:off x="5148064" y="5121232"/>
            <a:ext cx="3240360" cy="0"/>
          </a:xfrm>
          <a:prstGeom prst="line">
            <a:avLst/>
          </a:prstGeom>
          <a:ln w="38100">
            <a:solidFill>
              <a:srgbClr val="00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2 48"/>
          <p:cNvCxnSpPr/>
          <p:nvPr/>
        </p:nvCxnSpPr>
        <p:spPr>
          <a:xfrm>
            <a:off x="7020272" y="5121232"/>
            <a:ext cx="0" cy="396000"/>
          </a:xfrm>
          <a:prstGeom prst="straightConnector1">
            <a:avLst/>
          </a:prstGeom>
          <a:ln w="38100">
            <a:solidFill>
              <a:srgbClr val="00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CasellaDiTesto 49"/>
          <p:cNvSpPr txBox="1"/>
          <p:nvPr/>
        </p:nvSpPr>
        <p:spPr>
          <a:xfrm>
            <a:off x="4860032" y="2996952"/>
            <a:ext cx="679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00B0F0"/>
                </a:solidFill>
              </a:rPr>
              <a:t>Vero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51" name="CasellaDiTesto 50"/>
          <p:cNvSpPr txBox="1"/>
          <p:nvPr/>
        </p:nvSpPr>
        <p:spPr>
          <a:xfrm>
            <a:off x="6988350" y="2996952"/>
            <a:ext cx="679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FF33CC"/>
                </a:solidFill>
              </a:rPr>
              <a:t>Vero</a:t>
            </a:r>
            <a:endParaRPr lang="it-IT" dirty="0">
              <a:solidFill>
                <a:srgbClr val="FF33CC"/>
              </a:solidFill>
            </a:endParaRPr>
          </a:p>
        </p:txBody>
      </p:sp>
      <p:sp>
        <p:nvSpPr>
          <p:cNvPr id="52" name="CasellaDiTesto 51"/>
          <p:cNvSpPr txBox="1"/>
          <p:nvPr/>
        </p:nvSpPr>
        <p:spPr>
          <a:xfrm>
            <a:off x="6444219" y="2987660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00B0F0"/>
                </a:solidFill>
              </a:rPr>
              <a:t>Falso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53" name="CasellaDiTesto 52"/>
          <p:cNvSpPr txBox="1"/>
          <p:nvPr/>
        </p:nvSpPr>
        <p:spPr>
          <a:xfrm>
            <a:off x="8460432" y="2996952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FF33CC"/>
                </a:solidFill>
              </a:rPr>
              <a:t>Falso</a:t>
            </a:r>
            <a:endParaRPr lang="it-IT" dirty="0">
              <a:solidFill>
                <a:srgbClr val="FF33CC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Istruzioni con scelta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Istruzioni decisionali </a:t>
            </a:r>
            <a:br>
              <a:rPr lang="it-IT" dirty="0" smtClean="0"/>
            </a:br>
            <a:r>
              <a:rPr lang="it-IT" dirty="0" smtClean="0"/>
              <a:t>di scelta multipla</a:t>
            </a:r>
            <a:endParaRPr lang="it-IT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Istruzione con scelta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457200" y="1844824"/>
            <a:ext cx="3754760" cy="4464536"/>
          </a:xfrm>
        </p:spPr>
        <p:txBody>
          <a:bodyPr>
            <a:normAutofit/>
          </a:bodyPr>
          <a:lstStyle/>
          <a:p>
            <a:r>
              <a:rPr lang="it-IT" dirty="0" smtClean="0"/>
              <a:t>Costrutto </a:t>
            </a:r>
            <a:r>
              <a:rPr lang="it-IT" dirty="0" err="1" smtClean="0"/>
              <a:t>switch</a:t>
            </a:r>
            <a:endParaRPr lang="it-IT" dirty="0" smtClean="0"/>
          </a:p>
          <a:p>
            <a:pPr lvl="1">
              <a:buNone/>
            </a:pPr>
            <a:r>
              <a:rPr lang="it-IT" sz="2000" dirty="0" err="1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switch</a:t>
            </a:r>
            <a:r>
              <a:rPr lang="it-IT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 (variabile)</a:t>
            </a:r>
          </a:p>
          <a:p>
            <a:pPr lvl="1">
              <a:buNone/>
            </a:pPr>
            <a:r>
              <a:rPr lang="it-IT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	case valore1:</a:t>
            </a:r>
          </a:p>
          <a:p>
            <a:pPr lvl="1">
              <a:buNone/>
            </a:pPr>
            <a:r>
              <a:rPr lang="it-IT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			istruzione1</a:t>
            </a:r>
          </a:p>
          <a:p>
            <a:pPr lvl="1">
              <a:buNone/>
            </a:pPr>
            <a:r>
              <a:rPr lang="it-IT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	case valore2:</a:t>
            </a:r>
          </a:p>
          <a:p>
            <a:pPr lvl="1">
              <a:buNone/>
            </a:pPr>
            <a:r>
              <a:rPr lang="it-IT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			istruzione2</a:t>
            </a:r>
          </a:p>
          <a:p>
            <a:pPr lvl="1">
              <a:buNone/>
            </a:pPr>
            <a:r>
              <a:rPr lang="it-IT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	case valore3:</a:t>
            </a:r>
          </a:p>
          <a:p>
            <a:pPr lvl="1">
              <a:buNone/>
            </a:pPr>
            <a:r>
              <a:rPr lang="it-IT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			istruzione3</a:t>
            </a:r>
          </a:p>
          <a:p>
            <a:pPr lvl="1">
              <a:buNone/>
            </a:pPr>
            <a:r>
              <a:rPr lang="it-IT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		default</a:t>
            </a:r>
            <a:r>
              <a:rPr lang="it-IT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:</a:t>
            </a:r>
          </a:p>
          <a:p>
            <a:pPr lvl="1">
              <a:buNone/>
            </a:pPr>
            <a:r>
              <a:rPr lang="it-IT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it-IT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		</a:t>
            </a:r>
            <a:r>
              <a:rPr lang="it-IT" sz="2000" dirty="0" err="1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istr-default</a:t>
            </a:r>
            <a:endParaRPr lang="it-IT" sz="2000" dirty="0">
              <a:solidFill>
                <a:srgbClr val="FFFF00"/>
              </a:solidFill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43" name="Gruppo 42"/>
          <p:cNvGrpSpPr/>
          <p:nvPr/>
        </p:nvGrpSpPr>
        <p:grpSpPr>
          <a:xfrm>
            <a:off x="4211960" y="1977656"/>
            <a:ext cx="4824416" cy="3179536"/>
            <a:chOff x="4211960" y="1844824"/>
            <a:chExt cx="4824416" cy="3179536"/>
          </a:xfrm>
        </p:grpSpPr>
        <p:cxnSp>
          <p:nvCxnSpPr>
            <p:cNvPr id="7" name="Connettore 2 6"/>
            <p:cNvCxnSpPr/>
            <p:nvPr/>
          </p:nvCxnSpPr>
          <p:spPr>
            <a:xfrm>
              <a:off x="4728716" y="1844824"/>
              <a:ext cx="0" cy="396000"/>
            </a:xfrm>
            <a:prstGeom prst="straightConnector1">
              <a:avLst/>
            </a:prstGeom>
            <a:ln w="38100">
              <a:solidFill>
                <a:srgbClr val="00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ttangolo 10"/>
            <p:cNvSpPr/>
            <p:nvPr/>
          </p:nvSpPr>
          <p:spPr>
            <a:xfrm>
              <a:off x="4212080" y="3259584"/>
              <a:ext cx="1080000" cy="43204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200" b="1" dirty="0" smtClean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istruzione1</a:t>
              </a:r>
              <a:endParaRPr lang="it-IT" sz="1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endParaRPr>
            </a:p>
          </p:txBody>
        </p:sp>
        <p:grpSp>
          <p:nvGrpSpPr>
            <p:cNvPr id="15" name="Gruppo 14"/>
            <p:cNvGrpSpPr/>
            <p:nvPr/>
          </p:nvGrpSpPr>
          <p:grpSpPr>
            <a:xfrm>
              <a:off x="4211960" y="2237128"/>
              <a:ext cx="1332104" cy="986408"/>
              <a:chOff x="4283968" y="2262528"/>
              <a:chExt cx="1332104" cy="986408"/>
            </a:xfrm>
          </p:grpSpPr>
          <p:cxnSp>
            <p:nvCxnSpPr>
              <p:cNvPr id="13" name="Connettore 2 12"/>
              <p:cNvCxnSpPr/>
              <p:nvPr/>
            </p:nvCxnSpPr>
            <p:spPr>
              <a:xfrm rot="16200000">
                <a:off x="5418072" y="2366904"/>
                <a:ext cx="0" cy="396000"/>
              </a:xfrm>
              <a:prstGeom prst="straightConnector1">
                <a:avLst/>
              </a:prstGeom>
              <a:ln w="38100">
                <a:solidFill>
                  <a:srgbClr val="00FF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4" name="Gruppo 13"/>
              <p:cNvGrpSpPr/>
              <p:nvPr/>
            </p:nvGrpSpPr>
            <p:grpSpPr>
              <a:xfrm>
                <a:off x="4283968" y="2262528"/>
                <a:ext cx="1058416" cy="986408"/>
                <a:chOff x="4283968" y="2262528"/>
                <a:chExt cx="1058416" cy="986408"/>
              </a:xfrm>
            </p:grpSpPr>
            <p:sp>
              <p:nvSpPr>
                <p:cNvPr id="6" name="Rombo 5"/>
                <p:cNvSpPr/>
                <p:nvPr/>
              </p:nvSpPr>
              <p:spPr>
                <a:xfrm>
                  <a:off x="4283968" y="2262528"/>
                  <a:ext cx="1058416" cy="626368"/>
                </a:xfrm>
                <a:prstGeom prst="diamond">
                  <a:avLst/>
                </a:prstGeom>
                <a:solidFill>
                  <a:srgbClr val="FFFF00"/>
                </a:solidFill>
                <a:ln>
                  <a:solidFill>
                    <a:srgbClr val="00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it-IT" sz="1200" b="1" dirty="0" smtClean="0">
                      <a:solidFill>
                        <a:srgbClr val="0000CC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nsolas" pitchFamily="49" charset="0"/>
                      <a:cs typeface="Consolas" pitchFamily="49" charset="0"/>
                    </a:rPr>
                    <a:t>val1</a:t>
                  </a:r>
                  <a:endParaRPr lang="it-IT" sz="1200" b="1" dirty="0">
                    <a:solidFill>
                      <a:srgbClr val="0000CC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olas" pitchFamily="49" charset="0"/>
                    <a:cs typeface="Consolas" pitchFamily="49" charset="0"/>
                  </a:endParaRPr>
                </a:p>
              </p:txBody>
            </p:sp>
            <p:cxnSp>
              <p:nvCxnSpPr>
                <p:cNvPr id="12" name="Connettore 2 11"/>
                <p:cNvCxnSpPr/>
                <p:nvPr/>
              </p:nvCxnSpPr>
              <p:spPr>
                <a:xfrm>
                  <a:off x="4813424" y="2852936"/>
                  <a:ext cx="0" cy="396000"/>
                </a:xfrm>
                <a:prstGeom prst="straightConnector1">
                  <a:avLst/>
                </a:prstGeom>
                <a:ln w="38100">
                  <a:solidFill>
                    <a:srgbClr val="00FF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6" name="Gruppo 15"/>
            <p:cNvGrpSpPr/>
            <p:nvPr/>
          </p:nvGrpSpPr>
          <p:grpSpPr>
            <a:xfrm>
              <a:off x="5529312" y="2238772"/>
              <a:ext cx="1332104" cy="986408"/>
              <a:chOff x="4283968" y="2262528"/>
              <a:chExt cx="1332104" cy="986408"/>
            </a:xfrm>
          </p:grpSpPr>
          <p:cxnSp>
            <p:nvCxnSpPr>
              <p:cNvPr id="17" name="Connettore 2 16"/>
              <p:cNvCxnSpPr/>
              <p:nvPr/>
            </p:nvCxnSpPr>
            <p:spPr>
              <a:xfrm rot="16200000">
                <a:off x="5418072" y="2366904"/>
                <a:ext cx="0" cy="396000"/>
              </a:xfrm>
              <a:prstGeom prst="straightConnector1">
                <a:avLst/>
              </a:prstGeom>
              <a:ln w="38100">
                <a:solidFill>
                  <a:srgbClr val="00FF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" name="Gruppo 13"/>
              <p:cNvGrpSpPr/>
              <p:nvPr/>
            </p:nvGrpSpPr>
            <p:grpSpPr>
              <a:xfrm>
                <a:off x="4283968" y="2262528"/>
                <a:ext cx="1058416" cy="986408"/>
                <a:chOff x="4283968" y="2262528"/>
                <a:chExt cx="1058416" cy="986408"/>
              </a:xfrm>
            </p:grpSpPr>
            <p:sp>
              <p:nvSpPr>
                <p:cNvPr id="19" name="Rombo 18"/>
                <p:cNvSpPr/>
                <p:nvPr/>
              </p:nvSpPr>
              <p:spPr>
                <a:xfrm>
                  <a:off x="4283968" y="2262528"/>
                  <a:ext cx="1058416" cy="626368"/>
                </a:xfrm>
                <a:prstGeom prst="diamond">
                  <a:avLst/>
                </a:prstGeom>
                <a:solidFill>
                  <a:srgbClr val="FFFF00"/>
                </a:solidFill>
                <a:ln>
                  <a:solidFill>
                    <a:srgbClr val="00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it-IT" sz="1200" b="1" dirty="0" smtClean="0">
                      <a:solidFill>
                        <a:srgbClr val="0000CC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nsolas" pitchFamily="49" charset="0"/>
                      <a:cs typeface="Consolas" pitchFamily="49" charset="0"/>
                    </a:rPr>
                    <a:t>val2</a:t>
                  </a:r>
                  <a:endParaRPr lang="it-IT" sz="1200" b="1" dirty="0">
                    <a:solidFill>
                      <a:srgbClr val="0000CC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olas" pitchFamily="49" charset="0"/>
                    <a:cs typeface="Consolas" pitchFamily="49" charset="0"/>
                  </a:endParaRPr>
                </a:p>
              </p:txBody>
            </p:sp>
            <p:cxnSp>
              <p:nvCxnSpPr>
                <p:cNvPr id="20" name="Connettore 2 19"/>
                <p:cNvCxnSpPr/>
                <p:nvPr/>
              </p:nvCxnSpPr>
              <p:spPr>
                <a:xfrm>
                  <a:off x="4813424" y="2852936"/>
                  <a:ext cx="0" cy="396000"/>
                </a:xfrm>
                <a:prstGeom prst="straightConnector1">
                  <a:avLst/>
                </a:prstGeom>
                <a:ln w="38100">
                  <a:solidFill>
                    <a:srgbClr val="00FF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22" name="Connettore 2 21"/>
            <p:cNvCxnSpPr/>
            <p:nvPr/>
          </p:nvCxnSpPr>
          <p:spPr>
            <a:xfrm rot="16200000">
              <a:off x="8136408" y="2253148"/>
              <a:ext cx="0" cy="576000"/>
            </a:xfrm>
            <a:prstGeom prst="straightConnector1">
              <a:avLst/>
            </a:prstGeom>
            <a:ln w="38100">
              <a:solidFill>
                <a:srgbClr val="00FF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Gruppo 13"/>
            <p:cNvGrpSpPr/>
            <p:nvPr/>
          </p:nvGrpSpPr>
          <p:grpSpPr>
            <a:xfrm>
              <a:off x="6814896" y="2238772"/>
              <a:ext cx="1058416" cy="986408"/>
              <a:chOff x="4283968" y="2262528"/>
              <a:chExt cx="1058416" cy="986408"/>
            </a:xfrm>
          </p:grpSpPr>
          <p:sp>
            <p:nvSpPr>
              <p:cNvPr id="24" name="Rombo 23"/>
              <p:cNvSpPr/>
              <p:nvPr/>
            </p:nvSpPr>
            <p:spPr>
              <a:xfrm>
                <a:off x="4283968" y="2262528"/>
                <a:ext cx="1058416" cy="626368"/>
              </a:xfrm>
              <a:prstGeom prst="diamond">
                <a:avLst/>
              </a:prstGeom>
              <a:solidFill>
                <a:srgbClr val="FFFF00"/>
              </a:solidFill>
              <a:ln>
                <a:solidFill>
                  <a:srgbClr val="00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t-IT" sz="1200" b="1" dirty="0" smtClean="0">
                    <a:solidFill>
                      <a:srgbClr val="0000CC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olas" pitchFamily="49" charset="0"/>
                    <a:cs typeface="Consolas" pitchFamily="49" charset="0"/>
                  </a:rPr>
                  <a:t>val3</a:t>
                </a:r>
                <a:endParaRPr lang="it-IT" sz="1200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endParaRPr>
              </a:p>
            </p:txBody>
          </p:sp>
          <p:cxnSp>
            <p:nvCxnSpPr>
              <p:cNvPr id="25" name="Connettore 2 24"/>
              <p:cNvCxnSpPr/>
              <p:nvPr/>
            </p:nvCxnSpPr>
            <p:spPr>
              <a:xfrm>
                <a:off x="4813424" y="2852936"/>
                <a:ext cx="0" cy="396000"/>
              </a:xfrm>
              <a:prstGeom prst="straightConnector1">
                <a:avLst/>
              </a:prstGeom>
              <a:ln w="38100">
                <a:solidFill>
                  <a:srgbClr val="00FF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Rettangolo 25"/>
            <p:cNvSpPr/>
            <p:nvPr/>
          </p:nvSpPr>
          <p:spPr>
            <a:xfrm>
              <a:off x="5460179" y="3259584"/>
              <a:ext cx="1080000" cy="43204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200" b="1" dirty="0" smtClean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istruzione2</a:t>
              </a:r>
              <a:endParaRPr lang="it-IT" sz="1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27" name="Rettangolo 26"/>
            <p:cNvSpPr/>
            <p:nvPr/>
          </p:nvSpPr>
          <p:spPr>
            <a:xfrm>
              <a:off x="6708278" y="3259584"/>
              <a:ext cx="1080000" cy="43204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200" b="1" dirty="0" smtClean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istruzione3</a:t>
              </a:r>
              <a:endParaRPr lang="it-IT" sz="1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28" name="Rettangolo 27"/>
            <p:cNvSpPr/>
            <p:nvPr/>
          </p:nvSpPr>
          <p:spPr>
            <a:xfrm>
              <a:off x="7956376" y="3259584"/>
              <a:ext cx="1080000" cy="43204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200" b="1" dirty="0" err="1" smtClean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istruzionedefault</a:t>
              </a:r>
              <a:endParaRPr lang="it-IT" sz="1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endParaRPr>
            </a:p>
          </p:txBody>
        </p:sp>
        <p:cxnSp>
          <p:nvCxnSpPr>
            <p:cNvPr id="29" name="Connettore 2 28"/>
            <p:cNvCxnSpPr/>
            <p:nvPr/>
          </p:nvCxnSpPr>
          <p:spPr>
            <a:xfrm>
              <a:off x="8422332" y="2526804"/>
              <a:ext cx="0" cy="720000"/>
            </a:xfrm>
            <a:prstGeom prst="straightConnector1">
              <a:avLst/>
            </a:prstGeom>
            <a:ln w="38100">
              <a:solidFill>
                <a:srgbClr val="00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nettore 2 29"/>
            <p:cNvCxnSpPr/>
            <p:nvPr/>
          </p:nvCxnSpPr>
          <p:spPr>
            <a:xfrm>
              <a:off x="4788024" y="3691632"/>
              <a:ext cx="0" cy="288000"/>
            </a:xfrm>
            <a:prstGeom prst="straightConnector1">
              <a:avLst/>
            </a:prstGeom>
            <a:ln w="38100">
              <a:solidFill>
                <a:srgbClr val="00FF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nettore 2 30"/>
            <p:cNvCxnSpPr/>
            <p:nvPr/>
          </p:nvCxnSpPr>
          <p:spPr>
            <a:xfrm>
              <a:off x="6084168" y="3691632"/>
              <a:ext cx="0" cy="288000"/>
            </a:xfrm>
            <a:prstGeom prst="straightConnector1">
              <a:avLst/>
            </a:prstGeom>
            <a:ln w="38100">
              <a:solidFill>
                <a:srgbClr val="00FF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nettore 2 31"/>
            <p:cNvCxnSpPr/>
            <p:nvPr/>
          </p:nvCxnSpPr>
          <p:spPr>
            <a:xfrm>
              <a:off x="7308304" y="3691632"/>
              <a:ext cx="0" cy="288000"/>
            </a:xfrm>
            <a:prstGeom prst="straightConnector1">
              <a:avLst/>
            </a:prstGeom>
            <a:ln w="38100">
              <a:solidFill>
                <a:srgbClr val="00FF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nettore 2 32"/>
            <p:cNvCxnSpPr/>
            <p:nvPr/>
          </p:nvCxnSpPr>
          <p:spPr>
            <a:xfrm>
              <a:off x="8532440" y="3691632"/>
              <a:ext cx="0" cy="288000"/>
            </a:xfrm>
            <a:prstGeom prst="straightConnector1">
              <a:avLst/>
            </a:prstGeom>
            <a:ln w="38100">
              <a:solidFill>
                <a:srgbClr val="00FF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nettore 2 33"/>
            <p:cNvCxnSpPr/>
            <p:nvPr/>
          </p:nvCxnSpPr>
          <p:spPr>
            <a:xfrm rot="16200000">
              <a:off x="6665388" y="2089664"/>
              <a:ext cx="0" cy="3780000"/>
            </a:xfrm>
            <a:prstGeom prst="straightConnector1">
              <a:avLst/>
            </a:prstGeom>
            <a:ln w="38100">
              <a:solidFill>
                <a:srgbClr val="00FF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nettore 2 34"/>
            <p:cNvCxnSpPr/>
            <p:nvPr/>
          </p:nvCxnSpPr>
          <p:spPr>
            <a:xfrm>
              <a:off x="6660232" y="3969104"/>
              <a:ext cx="0" cy="396000"/>
            </a:xfrm>
            <a:prstGeom prst="straightConnector1">
              <a:avLst/>
            </a:prstGeom>
            <a:ln w="38100">
              <a:solidFill>
                <a:srgbClr val="00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CasellaDiTesto 35"/>
            <p:cNvSpPr txBox="1"/>
            <p:nvPr/>
          </p:nvSpPr>
          <p:spPr>
            <a:xfrm>
              <a:off x="5148064" y="2107456"/>
              <a:ext cx="4459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>
                  <a:solidFill>
                    <a:srgbClr val="FFFF00"/>
                  </a:solidFill>
                </a:rPr>
                <a:t>no</a:t>
              </a:r>
              <a:endParaRPr lang="it-IT" dirty="0">
                <a:solidFill>
                  <a:srgbClr val="FFFF00"/>
                </a:solidFill>
              </a:endParaRPr>
            </a:p>
          </p:txBody>
        </p:sp>
        <p:sp>
          <p:nvSpPr>
            <p:cNvPr id="37" name="CasellaDiTesto 36"/>
            <p:cNvSpPr txBox="1"/>
            <p:nvPr/>
          </p:nvSpPr>
          <p:spPr>
            <a:xfrm>
              <a:off x="6444208" y="2107456"/>
              <a:ext cx="4459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>
                  <a:solidFill>
                    <a:srgbClr val="FFFF00"/>
                  </a:solidFill>
                </a:rPr>
                <a:t>no</a:t>
              </a:r>
              <a:endParaRPr lang="it-IT" dirty="0">
                <a:solidFill>
                  <a:srgbClr val="FFFF00"/>
                </a:solidFill>
              </a:endParaRPr>
            </a:p>
          </p:txBody>
        </p:sp>
        <p:sp>
          <p:nvSpPr>
            <p:cNvPr id="38" name="CasellaDiTesto 37"/>
            <p:cNvSpPr txBox="1"/>
            <p:nvPr/>
          </p:nvSpPr>
          <p:spPr>
            <a:xfrm>
              <a:off x="7740352" y="2107456"/>
              <a:ext cx="4459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>
                  <a:solidFill>
                    <a:srgbClr val="FFFF00"/>
                  </a:solidFill>
                </a:rPr>
                <a:t>no</a:t>
              </a:r>
              <a:endParaRPr lang="it-IT" dirty="0">
                <a:solidFill>
                  <a:srgbClr val="FFFF00"/>
                </a:solidFill>
              </a:endParaRPr>
            </a:p>
          </p:txBody>
        </p:sp>
        <p:sp>
          <p:nvSpPr>
            <p:cNvPr id="39" name="CasellaDiTesto 38"/>
            <p:cNvSpPr txBox="1"/>
            <p:nvPr/>
          </p:nvSpPr>
          <p:spPr>
            <a:xfrm>
              <a:off x="4798288" y="2890252"/>
              <a:ext cx="3497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>
                  <a:solidFill>
                    <a:srgbClr val="FFFF00"/>
                  </a:solidFill>
                </a:rPr>
                <a:t>si</a:t>
              </a:r>
              <a:endParaRPr lang="it-IT" dirty="0">
                <a:solidFill>
                  <a:srgbClr val="FFFF00"/>
                </a:solidFill>
              </a:endParaRPr>
            </a:p>
          </p:txBody>
        </p:sp>
        <p:sp>
          <p:nvSpPr>
            <p:cNvPr id="40" name="CasellaDiTesto 39"/>
            <p:cNvSpPr txBox="1"/>
            <p:nvPr/>
          </p:nvSpPr>
          <p:spPr>
            <a:xfrm>
              <a:off x="6084168" y="2899544"/>
              <a:ext cx="3497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>
                  <a:solidFill>
                    <a:srgbClr val="FFFF00"/>
                  </a:solidFill>
                </a:rPr>
                <a:t>si</a:t>
              </a:r>
              <a:endParaRPr lang="it-IT" dirty="0">
                <a:solidFill>
                  <a:srgbClr val="FFFF00"/>
                </a:solidFill>
              </a:endParaRPr>
            </a:p>
          </p:txBody>
        </p:sp>
        <p:sp>
          <p:nvSpPr>
            <p:cNvPr id="41" name="CasellaDiTesto 40"/>
            <p:cNvSpPr txBox="1"/>
            <p:nvPr/>
          </p:nvSpPr>
          <p:spPr>
            <a:xfrm>
              <a:off x="7380312" y="2899544"/>
              <a:ext cx="3497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>
                  <a:solidFill>
                    <a:srgbClr val="FFFF00"/>
                  </a:solidFill>
                </a:rPr>
                <a:t>si</a:t>
              </a:r>
              <a:endParaRPr lang="it-IT" dirty="0">
                <a:solidFill>
                  <a:srgbClr val="FFFF00"/>
                </a:solidFill>
              </a:endParaRPr>
            </a:p>
          </p:txBody>
        </p:sp>
        <p:sp>
          <p:nvSpPr>
            <p:cNvPr id="42" name="Elaborazione predefinita 41"/>
            <p:cNvSpPr/>
            <p:nvPr/>
          </p:nvSpPr>
          <p:spPr>
            <a:xfrm>
              <a:off x="5724128" y="4411712"/>
              <a:ext cx="1872208" cy="612648"/>
            </a:xfrm>
            <a:prstGeom prst="flowChartPredefinedProcess">
              <a:avLst/>
            </a:prstGeom>
            <a:solidFill>
              <a:schemeClr val="tx1">
                <a:lumMod val="50000"/>
              </a:schemeClr>
            </a:solidFill>
            <a:ln>
              <a:solidFill>
                <a:srgbClr val="00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200" b="1" dirty="0" smtClean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Resto del programma</a:t>
              </a: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ESERCIZI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51510" indent="-514350">
              <a:buNone/>
            </a:pPr>
            <a:r>
              <a:rPr lang="it-IT" dirty="0" smtClean="0">
                <a:solidFill>
                  <a:srgbClr val="FFFF00"/>
                </a:solidFill>
              </a:rPr>
              <a:t>Si supponga che x y z siano tre variabili intere che contengono valori non noti ma esistenti </a:t>
            </a:r>
          </a:p>
          <a:p>
            <a:pPr marL="651510" indent="-514350">
              <a:buFont typeface="+mj-lt"/>
              <a:buAutoNum type="arabicPeriod"/>
            </a:pPr>
            <a:r>
              <a:rPr lang="it-IT" dirty="0" smtClean="0"/>
              <a:t>Calcolare la media dei due numeri maggiori </a:t>
            </a:r>
          </a:p>
          <a:p>
            <a:pPr marL="651510" indent="-514350">
              <a:buFont typeface="+mj-lt"/>
              <a:buAutoNum type="arabicPeriod"/>
            </a:pPr>
            <a:r>
              <a:rPr lang="it-IT" dirty="0" smtClean="0"/>
              <a:t>Calcolare la media dei due numeri minori</a:t>
            </a:r>
          </a:p>
          <a:p>
            <a:pPr marL="651510" indent="-514350">
              <a:buFont typeface="+mj-lt"/>
              <a:buAutoNum type="arabicPeriod"/>
            </a:pPr>
            <a:r>
              <a:rPr lang="it-IT" dirty="0" smtClean="0"/>
              <a:t>Calcolare quanti numeri superano la media dei tre </a:t>
            </a:r>
          </a:p>
          <a:p>
            <a:pPr marL="651510" indent="-514350">
              <a:buFont typeface="+mj-lt"/>
              <a:buAutoNum type="arabicPeriod"/>
            </a:pPr>
            <a:r>
              <a:rPr lang="it-IT" dirty="0" smtClean="0"/>
              <a:t>Scambiare il più piccolo col più grande </a:t>
            </a:r>
          </a:p>
          <a:p>
            <a:pPr marL="651510" indent="-514350">
              <a:buFont typeface="+mj-lt"/>
              <a:buAutoNum type="arabicPeriod"/>
            </a:pPr>
            <a:r>
              <a:rPr lang="it-IT" dirty="0" smtClean="0"/>
              <a:t>Incrementare l’intermedio di +1</a:t>
            </a:r>
          </a:p>
          <a:p>
            <a:pPr marL="651510" indent="-514350">
              <a:buFont typeface="+mj-lt"/>
              <a:buAutoNum type="arabicPeriod"/>
            </a:pPr>
            <a:r>
              <a:rPr lang="it-IT" dirty="0" smtClean="0"/>
              <a:t>Dimezzare l’intermedio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DECISIONI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 smtClean="0"/>
              <a:t>È un meccanismo che consente di scegliere quale strada deve seguire il percorso di elaborazione tra le possibili alternative</a:t>
            </a:r>
          </a:p>
          <a:p>
            <a:pPr algn="just"/>
            <a:r>
              <a:rPr lang="it-IT" dirty="0" smtClean="0"/>
              <a:t>Permette di evitare frammenti di istruzione </a:t>
            </a:r>
          </a:p>
          <a:p>
            <a:pPr algn="just"/>
            <a:r>
              <a:rPr lang="it-IT" dirty="0" smtClean="0"/>
              <a:t>Permette di eseguire alcune istruzioni solo in determinate situazioni </a:t>
            </a:r>
            <a:endParaRPr lang="it-IT" dirty="0"/>
          </a:p>
        </p:txBody>
      </p:sp>
      <p:pic>
        <p:nvPicPr>
          <p:cNvPr id="26626" name="Picture 2" descr="https://cdn4.iconfinder.com/data/icons/wireless-network/80/Wireless_network_icons-15-12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330" y="4437112"/>
            <a:ext cx="1799998" cy="180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ISTRUZIONE condizionale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È un meccanismo che consente di scegliere se eseguire una opzione oppure evitarla</a:t>
            </a:r>
          </a:p>
          <a:p>
            <a:r>
              <a:rPr lang="it-IT" dirty="0" smtClean="0"/>
              <a:t>È un meccanismo che consente di scegliere una tra due possibili alternative </a:t>
            </a:r>
          </a:p>
          <a:p>
            <a:r>
              <a:rPr lang="it-IT" dirty="0" smtClean="0"/>
              <a:t>La scelta avviene valutando una condizione </a:t>
            </a:r>
            <a:endParaRPr lang="it-IT" dirty="0"/>
          </a:p>
        </p:txBody>
      </p:sp>
      <p:pic>
        <p:nvPicPr>
          <p:cNvPr id="26626" name="Picture 2" descr="https://cdn4.iconfinder.com/data/icons/wireless-network/80/Wireless_network_icons-15-12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72001" y="4293096"/>
            <a:ext cx="1799998" cy="180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ISTRUZIONE condizionale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16832"/>
            <a:ext cx="4038600" cy="4209331"/>
          </a:xfrm>
        </p:spPr>
        <p:txBody>
          <a:bodyPr>
            <a:normAutofit/>
          </a:bodyPr>
          <a:lstStyle/>
          <a:p>
            <a:r>
              <a:rPr lang="it-IT" dirty="0" smtClean="0"/>
              <a:t>Istruzione decisionale ad una via </a:t>
            </a:r>
          </a:p>
          <a:p>
            <a:r>
              <a:rPr lang="it-IT" dirty="0" smtClean="0"/>
              <a:t>Se la condizione è vera allora esegue un blocco di codice </a:t>
            </a:r>
          </a:p>
          <a:p>
            <a:r>
              <a:rPr lang="it-IT" dirty="0" smtClean="0"/>
              <a:t>In ogni caso il programma procede con le istruzioni successive </a:t>
            </a:r>
            <a:endParaRPr lang="it-IT" dirty="0"/>
          </a:p>
        </p:txBody>
      </p:sp>
      <p:sp>
        <p:nvSpPr>
          <p:cNvPr id="6" name="Rombo 5"/>
          <p:cNvSpPr/>
          <p:nvPr/>
        </p:nvSpPr>
        <p:spPr>
          <a:xfrm>
            <a:off x="7020272" y="2946648"/>
            <a:ext cx="914400" cy="914400"/>
          </a:xfrm>
          <a:prstGeom prst="diamond">
            <a:avLst/>
          </a:prstGeom>
          <a:solidFill>
            <a:srgbClr val="FF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?</a:t>
            </a:r>
            <a:endParaRPr lang="it-IT" sz="44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8" name="Connettore 2 7"/>
          <p:cNvCxnSpPr/>
          <p:nvPr/>
        </p:nvCxnSpPr>
        <p:spPr>
          <a:xfrm>
            <a:off x="7477472" y="2348880"/>
            <a:ext cx="0" cy="576064"/>
          </a:xfrm>
          <a:prstGeom prst="straightConnector1">
            <a:avLst/>
          </a:prstGeom>
          <a:ln w="38100">
            <a:solidFill>
              <a:srgbClr val="00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uppo 12"/>
          <p:cNvGrpSpPr/>
          <p:nvPr/>
        </p:nvGrpSpPr>
        <p:grpSpPr>
          <a:xfrm>
            <a:off x="6418808" y="3403600"/>
            <a:ext cx="576064" cy="576064"/>
            <a:chOff x="6418808" y="3403600"/>
            <a:chExt cx="576064" cy="576064"/>
          </a:xfrm>
        </p:grpSpPr>
        <p:cxnSp>
          <p:nvCxnSpPr>
            <p:cNvPr id="9" name="Connettore 2 8"/>
            <p:cNvCxnSpPr/>
            <p:nvPr/>
          </p:nvCxnSpPr>
          <p:spPr>
            <a:xfrm rot="5400000">
              <a:off x="6706840" y="3115568"/>
              <a:ext cx="0" cy="576064"/>
            </a:xfrm>
            <a:prstGeom prst="straightConnector1">
              <a:avLst/>
            </a:prstGeom>
            <a:ln w="38100">
              <a:solidFill>
                <a:srgbClr val="00FF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nettore 2 10"/>
            <p:cNvCxnSpPr/>
            <p:nvPr/>
          </p:nvCxnSpPr>
          <p:spPr>
            <a:xfrm>
              <a:off x="6431508" y="3403600"/>
              <a:ext cx="0" cy="576064"/>
            </a:xfrm>
            <a:prstGeom prst="straightConnector1">
              <a:avLst/>
            </a:prstGeom>
            <a:ln w="38100">
              <a:solidFill>
                <a:srgbClr val="00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5" name="Connettore 2 14"/>
          <p:cNvCxnSpPr/>
          <p:nvPr/>
        </p:nvCxnSpPr>
        <p:spPr>
          <a:xfrm rot="16200000" flipH="1">
            <a:off x="8244408" y="3115568"/>
            <a:ext cx="0" cy="576064"/>
          </a:xfrm>
          <a:prstGeom prst="straightConnector1">
            <a:avLst/>
          </a:prstGeom>
          <a:ln w="38100">
            <a:solidFill>
              <a:srgbClr val="00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ttangolo 16"/>
          <p:cNvSpPr/>
          <p:nvPr/>
        </p:nvSpPr>
        <p:spPr>
          <a:xfrm>
            <a:off x="5542012" y="4005064"/>
            <a:ext cx="1800200" cy="648072"/>
          </a:xfrm>
          <a:prstGeom prst="rect">
            <a:avLst/>
          </a:prstGeom>
          <a:solidFill>
            <a:srgbClr val="FF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istruzione</a:t>
            </a:r>
          </a:p>
        </p:txBody>
      </p:sp>
      <p:grpSp>
        <p:nvGrpSpPr>
          <p:cNvPr id="18" name="Gruppo 17"/>
          <p:cNvGrpSpPr/>
          <p:nvPr/>
        </p:nvGrpSpPr>
        <p:grpSpPr>
          <a:xfrm rot="16200000">
            <a:off x="6444208" y="4653136"/>
            <a:ext cx="576064" cy="576064"/>
            <a:chOff x="6418808" y="3403600"/>
            <a:chExt cx="576064" cy="576064"/>
          </a:xfrm>
        </p:grpSpPr>
        <p:cxnSp>
          <p:nvCxnSpPr>
            <p:cNvPr id="19" name="Connettore 2 18"/>
            <p:cNvCxnSpPr/>
            <p:nvPr/>
          </p:nvCxnSpPr>
          <p:spPr>
            <a:xfrm rot="5400000">
              <a:off x="6706840" y="3115568"/>
              <a:ext cx="0" cy="576064"/>
            </a:xfrm>
            <a:prstGeom prst="straightConnector1">
              <a:avLst/>
            </a:prstGeom>
            <a:ln w="38100">
              <a:solidFill>
                <a:srgbClr val="00FF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ttore 2 19"/>
            <p:cNvCxnSpPr/>
            <p:nvPr/>
          </p:nvCxnSpPr>
          <p:spPr>
            <a:xfrm>
              <a:off x="6431508" y="3403600"/>
              <a:ext cx="0" cy="576064"/>
            </a:xfrm>
            <a:prstGeom prst="straightConnector1">
              <a:avLst/>
            </a:prstGeom>
            <a:ln w="38100">
              <a:solidFill>
                <a:srgbClr val="00FF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" name="Connettore 2 20"/>
          <p:cNvCxnSpPr/>
          <p:nvPr/>
        </p:nvCxnSpPr>
        <p:spPr>
          <a:xfrm>
            <a:off x="7452320" y="5229200"/>
            <a:ext cx="0" cy="576064"/>
          </a:xfrm>
          <a:prstGeom prst="straightConnector1">
            <a:avLst/>
          </a:prstGeom>
          <a:ln w="38100">
            <a:solidFill>
              <a:srgbClr val="00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2 21"/>
          <p:cNvCxnSpPr/>
          <p:nvPr/>
        </p:nvCxnSpPr>
        <p:spPr>
          <a:xfrm flipH="1">
            <a:off x="8519740" y="3403800"/>
            <a:ext cx="0" cy="1800000"/>
          </a:xfrm>
          <a:prstGeom prst="straightConnector1">
            <a:avLst/>
          </a:prstGeom>
          <a:ln w="38100">
            <a:solidFill>
              <a:srgbClr val="00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2 22"/>
          <p:cNvCxnSpPr/>
          <p:nvPr/>
        </p:nvCxnSpPr>
        <p:spPr>
          <a:xfrm rot="5400000" flipH="1">
            <a:off x="7645140" y="4316500"/>
            <a:ext cx="0" cy="1800000"/>
          </a:xfrm>
          <a:prstGeom prst="straightConnector1">
            <a:avLst/>
          </a:prstGeom>
          <a:ln w="38100">
            <a:solidFill>
              <a:srgbClr val="00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sellaDiTesto 23"/>
          <p:cNvSpPr txBox="1"/>
          <p:nvPr/>
        </p:nvSpPr>
        <p:spPr>
          <a:xfrm>
            <a:off x="6124254" y="3059668"/>
            <a:ext cx="679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Vero</a:t>
            </a:r>
            <a:endParaRPr lang="it-IT" dirty="0"/>
          </a:p>
        </p:txBody>
      </p:sp>
      <p:sp>
        <p:nvSpPr>
          <p:cNvPr id="25" name="CasellaDiTesto 24"/>
          <p:cNvSpPr txBox="1"/>
          <p:nvPr/>
        </p:nvSpPr>
        <p:spPr>
          <a:xfrm>
            <a:off x="8187086" y="3068960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Falso</a:t>
            </a:r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ISTRUZIONE condizionale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844824"/>
            <a:ext cx="4038600" cy="428133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24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biglietto </a:t>
            </a:r>
            <a:r>
              <a:rPr lang="it-IT" sz="24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 7 ; </a:t>
            </a:r>
          </a:p>
          <a:p>
            <a:pPr>
              <a:buNone/>
            </a:pPr>
            <a:r>
              <a:rPr lang="it-IT" sz="2400" dirty="0" err="1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it-IT" sz="24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 (età &lt; 6)</a:t>
            </a:r>
          </a:p>
          <a:p>
            <a:pPr>
              <a:buNone/>
            </a:pPr>
            <a:r>
              <a:rPr lang="it-IT" sz="24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	biglietto </a:t>
            </a:r>
            <a:r>
              <a:rPr lang="it-IT" sz="24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 3 ;</a:t>
            </a:r>
            <a:endParaRPr lang="it-IT" sz="2400" dirty="0" smtClean="0">
              <a:solidFill>
                <a:srgbClr val="FFFF0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it-IT" sz="2400" dirty="0" smtClean="0"/>
              <a:t>Inizialmente il biglietto vale 7</a:t>
            </a:r>
          </a:p>
          <a:p>
            <a:r>
              <a:rPr lang="it-IT" sz="2400" u="sng" dirty="0" smtClean="0"/>
              <a:t>Se</a:t>
            </a:r>
            <a:r>
              <a:rPr lang="it-IT" sz="2400" dirty="0" smtClean="0"/>
              <a:t> il valore contenuto nella variabile età è minore di 6 </a:t>
            </a:r>
            <a:r>
              <a:rPr lang="it-IT" sz="2400" u="sng" dirty="0" smtClean="0"/>
              <a:t>allora</a:t>
            </a:r>
            <a:r>
              <a:rPr lang="it-IT" sz="2400" dirty="0" smtClean="0"/>
              <a:t> il costo del biglietto è 3 </a:t>
            </a:r>
          </a:p>
        </p:txBody>
      </p:sp>
      <p:sp>
        <p:nvSpPr>
          <p:cNvPr id="28" name="Segnaposto contenuto 27"/>
          <p:cNvSpPr>
            <a:spLocks noGrp="1"/>
          </p:cNvSpPr>
          <p:nvPr>
            <p:ph sz="half" idx="2"/>
          </p:nvPr>
        </p:nvSpPr>
        <p:spPr>
          <a:xfrm>
            <a:off x="4648200" y="1844824"/>
            <a:ext cx="4038600" cy="428133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24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aula </a:t>
            </a:r>
            <a:r>
              <a:rPr lang="it-IT" sz="24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 “A13”;</a:t>
            </a:r>
          </a:p>
          <a:p>
            <a:pPr>
              <a:buNone/>
            </a:pPr>
            <a:r>
              <a:rPr lang="it-IT" sz="2400" dirty="0" err="1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it-IT" sz="24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 (studenti &gt; 24)</a:t>
            </a:r>
          </a:p>
          <a:p>
            <a:pPr>
              <a:buNone/>
            </a:pPr>
            <a:r>
              <a:rPr lang="it-IT" sz="24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	 aula </a:t>
            </a:r>
            <a:r>
              <a:rPr lang="it-IT" sz="24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 “A25”;</a:t>
            </a:r>
          </a:p>
          <a:p>
            <a:r>
              <a:rPr lang="it-IT" sz="2400" dirty="0" smtClean="0"/>
              <a:t>Inizialmente l’aula è la A13</a:t>
            </a:r>
          </a:p>
          <a:p>
            <a:r>
              <a:rPr lang="it-IT" sz="2400" u="sng" dirty="0" smtClean="0"/>
              <a:t>Se</a:t>
            </a:r>
            <a:r>
              <a:rPr lang="it-IT" sz="2400" dirty="0" smtClean="0"/>
              <a:t> il numero degli studenti supera i 24 </a:t>
            </a:r>
            <a:r>
              <a:rPr lang="it-IT" sz="2400" u="sng" dirty="0" smtClean="0"/>
              <a:t>allora</a:t>
            </a:r>
            <a:r>
              <a:rPr lang="it-IT" sz="2400" dirty="0" smtClean="0"/>
              <a:t> l’aula diventa A25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ISTRUZIONE condizionale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16832"/>
            <a:ext cx="4038600" cy="4209331"/>
          </a:xfrm>
        </p:spPr>
        <p:txBody>
          <a:bodyPr>
            <a:normAutofit lnSpcReduction="10000"/>
          </a:bodyPr>
          <a:lstStyle/>
          <a:p>
            <a:r>
              <a:rPr lang="it-IT" dirty="0" smtClean="0"/>
              <a:t>Istruzione decisionale a due vie </a:t>
            </a:r>
          </a:p>
          <a:p>
            <a:r>
              <a:rPr lang="it-IT" dirty="0" smtClean="0"/>
              <a:t>Se la condizione è vera allora esegue il ramo primo altrimenti esegue il ramo secondo </a:t>
            </a:r>
          </a:p>
          <a:p>
            <a:r>
              <a:rPr lang="it-IT" dirty="0" smtClean="0"/>
              <a:t>In ogni caso il programma procede con le istruzioni successive </a:t>
            </a:r>
            <a:endParaRPr lang="it-IT" dirty="0"/>
          </a:p>
        </p:txBody>
      </p:sp>
      <p:sp>
        <p:nvSpPr>
          <p:cNvPr id="6" name="Rombo 5"/>
          <p:cNvSpPr/>
          <p:nvPr/>
        </p:nvSpPr>
        <p:spPr>
          <a:xfrm>
            <a:off x="6357525" y="2946648"/>
            <a:ext cx="914400" cy="914400"/>
          </a:xfrm>
          <a:prstGeom prst="diamond">
            <a:avLst/>
          </a:prstGeom>
          <a:solidFill>
            <a:srgbClr val="FF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?</a:t>
            </a:r>
            <a:endParaRPr lang="it-IT" sz="44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8" name="Connettore 2 7"/>
          <p:cNvCxnSpPr/>
          <p:nvPr/>
        </p:nvCxnSpPr>
        <p:spPr>
          <a:xfrm>
            <a:off x="6814725" y="2348880"/>
            <a:ext cx="0" cy="576064"/>
          </a:xfrm>
          <a:prstGeom prst="straightConnector1">
            <a:avLst/>
          </a:prstGeom>
          <a:ln w="38100">
            <a:solidFill>
              <a:srgbClr val="00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uppo 12"/>
          <p:cNvGrpSpPr/>
          <p:nvPr/>
        </p:nvGrpSpPr>
        <p:grpSpPr>
          <a:xfrm>
            <a:off x="5756061" y="3403600"/>
            <a:ext cx="576064" cy="576064"/>
            <a:chOff x="6418808" y="3403600"/>
            <a:chExt cx="576064" cy="576064"/>
          </a:xfrm>
        </p:grpSpPr>
        <p:cxnSp>
          <p:nvCxnSpPr>
            <p:cNvPr id="9" name="Connettore 2 8"/>
            <p:cNvCxnSpPr/>
            <p:nvPr/>
          </p:nvCxnSpPr>
          <p:spPr>
            <a:xfrm rot="5400000">
              <a:off x="6706840" y="3115568"/>
              <a:ext cx="0" cy="576064"/>
            </a:xfrm>
            <a:prstGeom prst="straightConnector1">
              <a:avLst/>
            </a:prstGeom>
            <a:ln w="38100">
              <a:solidFill>
                <a:srgbClr val="00FF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nettore 2 10"/>
            <p:cNvCxnSpPr/>
            <p:nvPr/>
          </p:nvCxnSpPr>
          <p:spPr>
            <a:xfrm>
              <a:off x="6431508" y="3403600"/>
              <a:ext cx="0" cy="576064"/>
            </a:xfrm>
            <a:prstGeom prst="straightConnector1">
              <a:avLst/>
            </a:prstGeom>
            <a:ln w="38100">
              <a:solidFill>
                <a:srgbClr val="00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Rettangolo 16"/>
          <p:cNvSpPr/>
          <p:nvPr/>
        </p:nvSpPr>
        <p:spPr>
          <a:xfrm>
            <a:off x="4879265" y="4005064"/>
            <a:ext cx="1800200" cy="648072"/>
          </a:xfrm>
          <a:prstGeom prst="rect">
            <a:avLst/>
          </a:prstGeom>
          <a:solidFill>
            <a:srgbClr val="FF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Ramo I</a:t>
            </a:r>
          </a:p>
        </p:txBody>
      </p:sp>
      <p:grpSp>
        <p:nvGrpSpPr>
          <p:cNvPr id="5" name="Gruppo 17"/>
          <p:cNvGrpSpPr/>
          <p:nvPr/>
        </p:nvGrpSpPr>
        <p:grpSpPr>
          <a:xfrm rot="16200000">
            <a:off x="5781461" y="4653136"/>
            <a:ext cx="576064" cy="576064"/>
            <a:chOff x="6418808" y="3403600"/>
            <a:chExt cx="576064" cy="576064"/>
          </a:xfrm>
        </p:grpSpPr>
        <p:cxnSp>
          <p:nvCxnSpPr>
            <p:cNvPr id="19" name="Connettore 2 18"/>
            <p:cNvCxnSpPr/>
            <p:nvPr/>
          </p:nvCxnSpPr>
          <p:spPr>
            <a:xfrm rot="5400000">
              <a:off x="6706840" y="3115568"/>
              <a:ext cx="0" cy="576064"/>
            </a:xfrm>
            <a:prstGeom prst="straightConnector1">
              <a:avLst/>
            </a:prstGeom>
            <a:ln w="38100">
              <a:solidFill>
                <a:srgbClr val="00FF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ttore 2 19"/>
            <p:cNvCxnSpPr/>
            <p:nvPr/>
          </p:nvCxnSpPr>
          <p:spPr>
            <a:xfrm>
              <a:off x="6431508" y="3403600"/>
              <a:ext cx="0" cy="576064"/>
            </a:xfrm>
            <a:prstGeom prst="straightConnector1">
              <a:avLst/>
            </a:prstGeom>
            <a:ln w="38100">
              <a:solidFill>
                <a:srgbClr val="00FF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" name="Connettore 2 20"/>
          <p:cNvCxnSpPr/>
          <p:nvPr/>
        </p:nvCxnSpPr>
        <p:spPr>
          <a:xfrm>
            <a:off x="6789573" y="5229200"/>
            <a:ext cx="0" cy="576064"/>
          </a:xfrm>
          <a:prstGeom prst="straightConnector1">
            <a:avLst/>
          </a:prstGeom>
          <a:ln w="38100">
            <a:solidFill>
              <a:srgbClr val="00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sellaDiTesto 23"/>
          <p:cNvSpPr txBox="1"/>
          <p:nvPr/>
        </p:nvSpPr>
        <p:spPr>
          <a:xfrm>
            <a:off x="5461507" y="3059668"/>
            <a:ext cx="679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Vero</a:t>
            </a:r>
            <a:endParaRPr lang="it-IT" dirty="0"/>
          </a:p>
        </p:txBody>
      </p:sp>
      <p:sp>
        <p:nvSpPr>
          <p:cNvPr id="25" name="CasellaDiTesto 24"/>
          <p:cNvSpPr txBox="1"/>
          <p:nvPr/>
        </p:nvSpPr>
        <p:spPr>
          <a:xfrm>
            <a:off x="7524339" y="3068960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Falso</a:t>
            </a:r>
            <a:endParaRPr lang="it-IT" dirty="0"/>
          </a:p>
        </p:txBody>
      </p:sp>
      <p:grpSp>
        <p:nvGrpSpPr>
          <p:cNvPr id="26" name="Gruppo 12"/>
          <p:cNvGrpSpPr/>
          <p:nvPr/>
        </p:nvGrpSpPr>
        <p:grpSpPr>
          <a:xfrm flipH="1">
            <a:off x="7261696" y="3403600"/>
            <a:ext cx="576064" cy="576064"/>
            <a:chOff x="6418808" y="3403600"/>
            <a:chExt cx="576064" cy="576064"/>
          </a:xfrm>
        </p:grpSpPr>
        <p:cxnSp>
          <p:nvCxnSpPr>
            <p:cNvPr id="27" name="Connettore 2 26"/>
            <p:cNvCxnSpPr/>
            <p:nvPr/>
          </p:nvCxnSpPr>
          <p:spPr>
            <a:xfrm rot="5400000">
              <a:off x="6706840" y="3115568"/>
              <a:ext cx="0" cy="576064"/>
            </a:xfrm>
            <a:prstGeom prst="straightConnector1">
              <a:avLst/>
            </a:prstGeom>
            <a:ln w="38100">
              <a:solidFill>
                <a:srgbClr val="00FF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nettore 2 27"/>
            <p:cNvCxnSpPr/>
            <p:nvPr/>
          </p:nvCxnSpPr>
          <p:spPr>
            <a:xfrm>
              <a:off x="6431508" y="3403600"/>
              <a:ext cx="0" cy="576064"/>
            </a:xfrm>
            <a:prstGeom prst="straightConnector1">
              <a:avLst/>
            </a:prstGeom>
            <a:ln w="38100">
              <a:solidFill>
                <a:srgbClr val="00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Rettangolo 28"/>
          <p:cNvSpPr/>
          <p:nvPr/>
        </p:nvSpPr>
        <p:spPr>
          <a:xfrm>
            <a:off x="6935564" y="4005064"/>
            <a:ext cx="1800200" cy="648072"/>
          </a:xfrm>
          <a:prstGeom prst="rect">
            <a:avLst/>
          </a:prstGeom>
          <a:solidFill>
            <a:srgbClr val="FF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Ramo II</a:t>
            </a:r>
          </a:p>
        </p:txBody>
      </p:sp>
      <p:grpSp>
        <p:nvGrpSpPr>
          <p:cNvPr id="30" name="Gruppo 17"/>
          <p:cNvGrpSpPr/>
          <p:nvPr/>
        </p:nvGrpSpPr>
        <p:grpSpPr>
          <a:xfrm rot="5400000" flipH="1">
            <a:off x="7236296" y="4653137"/>
            <a:ext cx="576064" cy="576064"/>
            <a:chOff x="6418808" y="3403600"/>
            <a:chExt cx="576064" cy="576064"/>
          </a:xfrm>
        </p:grpSpPr>
        <p:cxnSp>
          <p:nvCxnSpPr>
            <p:cNvPr id="31" name="Connettore 2 30"/>
            <p:cNvCxnSpPr/>
            <p:nvPr/>
          </p:nvCxnSpPr>
          <p:spPr>
            <a:xfrm rot="5400000">
              <a:off x="6706840" y="3115568"/>
              <a:ext cx="0" cy="576064"/>
            </a:xfrm>
            <a:prstGeom prst="straightConnector1">
              <a:avLst/>
            </a:prstGeom>
            <a:ln w="38100">
              <a:solidFill>
                <a:srgbClr val="00FF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nettore 2 31"/>
            <p:cNvCxnSpPr/>
            <p:nvPr/>
          </p:nvCxnSpPr>
          <p:spPr>
            <a:xfrm>
              <a:off x="6431508" y="3403600"/>
              <a:ext cx="0" cy="576064"/>
            </a:xfrm>
            <a:prstGeom prst="straightConnector1">
              <a:avLst/>
            </a:prstGeom>
            <a:ln w="38100">
              <a:solidFill>
                <a:srgbClr val="00FF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3" name="Connettore 2 32"/>
          <p:cNvCxnSpPr/>
          <p:nvPr/>
        </p:nvCxnSpPr>
        <p:spPr>
          <a:xfrm rot="5400000">
            <a:off x="6840312" y="4676500"/>
            <a:ext cx="0" cy="1080000"/>
          </a:xfrm>
          <a:prstGeom prst="straightConnector1">
            <a:avLst/>
          </a:prstGeom>
          <a:ln w="38100">
            <a:solidFill>
              <a:srgbClr val="00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ISTRUZIONE CONDiZIONALE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844824"/>
            <a:ext cx="4038600" cy="428133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2400" dirty="0" err="1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it-IT" sz="24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 (età &lt; 6)</a:t>
            </a:r>
          </a:p>
          <a:p>
            <a:pPr>
              <a:buNone/>
            </a:pPr>
            <a:r>
              <a:rPr lang="it-IT" sz="24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	biglietto </a:t>
            </a:r>
            <a:r>
              <a:rPr lang="it-IT" sz="24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 3.50 ;</a:t>
            </a:r>
          </a:p>
          <a:p>
            <a:pPr>
              <a:buNone/>
            </a:pPr>
            <a:r>
              <a:rPr lang="it-IT" sz="24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else </a:t>
            </a:r>
          </a:p>
          <a:p>
            <a:pPr>
              <a:buNone/>
            </a:pPr>
            <a:r>
              <a:rPr lang="it-IT" sz="24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	biglietto </a:t>
            </a:r>
            <a:r>
              <a:rPr lang="it-IT" sz="24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 9.50 ; </a:t>
            </a:r>
            <a:endParaRPr lang="it-IT" sz="2400" dirty="0" smtClean="0">
              <a:solidFill>
                <a:srgbClr val="FFFF0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it-IT" sz="2400" u="sng" dirty="0" smtClean="0"/>
              <a:t>Se</a:t>
            </a:r>
            <a:r>
              <a:rPr lang="it-IT" sz="2400" dirty="0" smtClean="0"/>
              <a:t> il valore contenuto nella variabile età è minore di 6 </a:t>
            </a:r>
            <a:r>
              <a:rPr lang="it-IT" sz="2400" u="sng" dirty="0" smtClean="0"/>
              <a:t>allora</a:t>
            </a:r>
            <a:r>
              <a:rPr lang="it-IT" sz="2400" dirty="0" smtClean="0"/>
              <a:t> il costo del biglietto è 3,50 </a:t>
            </a:r>
            <a:r>
              <a:rPr lang="it-IT" sz="2400" u="sng" dirty="0" smtClean="0"/>
              <a:t>altrimenti</a:t>
            </a:r>
            <a:r>
              <a:rPr lang="it-IT" sz="2400" dirty="0" smtClean="0"/>
              <a:t> il costo del biglietto è 9,50</a:t>
            </a:r>
          </a:p>
        </p:txBody>
      </p:sp>
      <p:sp>
        <p:nvSpPr>
          <p:cNvPr id="28" name="Segnaposto contenuto 27"/>
          <p:cNvSpPr>
            <a:spLocks noGrp="1"/>
          </p:cNvSpPr>
          <p:nvPr>
            <p:ph sz="half" idx="2"/>
          </p:nvPr>
        </p:nvSpPr>
        <p:spPr>
          <a:xfrm>
            <a:off x="4648200" y="1844824"/>
            <a:ext cx="4038600" cy="428133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2400" dirty="0" err="1" smtClean="0">
                <a:solidFill>
                  <a:srgbClr val="00FF00"/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it-IT" sz="2400" dirty="0" smtClean="0">
                <a:solidFill>
                  <a:srgbClr val="00FF00"/>
                </a:solidFill>
                <a:latin typeface="Consolas" pitchFamily="49" charset="0"/>
                <a:cs typeface="Consolas" pitchFamily="49" charset="0"/>
              </a:rPr>
              <a:t> (studenti &gt; 25)</a:t>
            </a:r>
          </a:p>
          <a:p>
            <a:pPr>
              <a:buNone/>
            </a:pPr>
            <a:r>
              <a:rPr lang="it-IT" sz="2400" dirty="0" smtClean="0">
                <a:solidFill>
                  <a:srgbClr val="00FF00"/>
                </a:solidFill>
                <a:latin typeface="Consolas" pitchFamily="49" charset="0"/>
                <a:cs typeface="Consolas" pitchFamily="49" charset="0"/>
              </a:rPr>
              <a:t>	aula </a:t>
            </a:r>
            <a:r>
              <a:rPr lang="it-IT" sz="2400" dirty="0" smtClean="0">
                <a:solidFill>
                  <a:srgbClr val="00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 “A13”;</a:t>
            </a:r>
          </a:p>
          <a:p>
            <a:pPr>
              <a:buNone/>
            </a:pPr>
            <a:r>
              <a:rPr lang="it-IT" sz="2400" dirty="0" smtClean="0">
                <a:solidFill>
                  <a:srgbClr val="00FF00"/>
                </a:solidFill>
                <a:latin typeface="Consolas" pitchFamily="49" charset="0"/>
                <a:cs typeface="Consolas" pitchFamily="49" charset="0"/>
              </a:rPr>
              <a:t>else </a:t>
            </a:r>
          </a:p>
          <a:p>
            <a:pPr>
              <a:buNone/>
            </a:pPr>
            <a:r>
              <a:rPr lang="it-IT" sz="2400" dirty="0" smtClean="0">
                <a:solidFill>
                  <a:srgbClr val="00FF00"/>
                </a:solidFill>
                <a:latin typeface="Consolas" pitchFamily="49" charset="0"/>
                <a:cs typeface="Consolas" pitchFamily="49" charset="0"/>
              </a:rPr>
              <a:t>	aula </a:t>
            </a:r>
            <a:r>
              <a:rPr lang="it-IT" sz="2400" dirty="0" smtClean="0">
                <a:solidFill>
                  <a:srgbClr val="00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 “A48”;</a:t>
            </a:r>
            <a:endParaRPr lang="it-IT" sz="2400" dirty="0" smtClean="0">
              <a:solidFill>
                <a:srgbClr val="00FF0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it-IT" sz="2400" u="sng" dirty="0" smtClean="0"/>
              <a:t>Se</a:t>
            </a:r>
            <a:r>
              <a:rPr lang="it-IT" sz="2400" dirty="0" smtClean="0"/>
              <a:t> il valore contenuto nella variabile studenti è maggiore di 25 </a:t>
            </a:r>
            <a:br>
              <a:rPr lang="it-IT" sz="2400" dirty="0" smtClean="0"/>
            </a:br>
            <a:r>
              <a:rPr lang="it-IT" sz="2400" u="sng" dirty="0" smtClean="0"/>
              <a:t>allora</a:t>
            </a:r>
            <a:r>
              <a:rPr lang="it-IT" sz="2400" dirty="0" smtClean="0"/>
              <a:t> l’aula è la A13  </a:t>
            </a:r>
            <a:r>
              <a:rPr lang="it-IT" sz="2400" u="sng" dirty="0" smtClean="0"/>
              <a:t>altrimenti</a:t>
            </a:r>
            <a:r>
              <a:rPr lang="it-IT" sz="2400" dirty="0" smtClean="0"/>
              <a:t> l’aula è la A48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Andrea\Documents\Google Drive\Immagini\Icone\1nf0\DRINKS\3_25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3717032"/>
            <a:ext cx="2438400" cy="2438400"/>
          </a:xfrm>
          <a:prstGeom prst="rect">
            <a:avLst/>
          </a:prstGeom>
          <a:noFill/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u="sng" dirty="0" smtClean="0">
                <a:solidFill>
                  <a:srgbClr val="FF33CC"/>
                </a:solidFill>
              </a:rPr>
              <a:t>LOGICI BOOLEANI</a:t>
            </a:r>
            <a:endParaRPr lang="it-IT" u="sng" dirty="0">
              <a:solidFill>
                <a:srgbClr val="FF33CC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33CC"/>
                </a:solidFill>
              </a:rPr>
              <a:t>Le operazioni tra booleani rendono booleani </a:t>
            </a:r>
          </a:p>
        </p:txBody>
      </p:sp>
      <p:grpSp>
        <p:nvGrpSpPr>
          <p:cNvPr id="4" name="Gruppo 7"/>
          <p:cNvGrpSpPr/>
          <p:nvPr/>
        </p:nvGrpSpPr>
        <p:grpSpPr>
          <a:xfrm>
            <a:off x="6478116" y="4489956"/>
            <a:ext cx="2808312" cy="1715844"/>
            <a:chOff x="4389884" y="4489956"/>
            <a:chExt cx="2808312" cy="1715844"/>
          </a:xfrm>
        </p:grpSpPr>
        <p:sp>
          <p:nvSpPr>
            <p:cNvPr id="11" name="CasellaDiTesto 10"/>
            <p:cNvSpPr txBox="1"/>
            <p:nvPr/>
          </p:nvSpPr>
          <p:spPr>
            <a:xfrm>
              <a:off x="5188496" y="4489956"/>
              <a:ext cx="129614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2800" b="1" dirty="0" err="1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true</a:t>
              </a:r>
              <a:endParaRPr lang="it-IT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" name="CasellaDiTesto 11"/>
            <p:cNvSpPr txBox="1"/>
            <p:nvPr/>
          </p:nvSpPr>
          <p:spPr>
            <a:xfrm>
              <a:off x="4389884" y="5682580"/>
              <a:ext cx="280831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28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promosso</a:t>
              </a:r>
              <a:endParaRPr lang="it-IT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aphicFrame>
        <p:nvGraphicFramePr>
          <p:cNvPr id="15" name="Tabella 14"/>
          <p:cNvGraphicFramePr>
            <a:graphicFrameLocks noGrp="1"/>
          </p:cNvGraphicFramePr>
          <p:nvPr/>
        </p:nvGraphicFramePr>
        <p:xfrm>
          <a:off x="1115616" y="2524869"/>
          <a:ext cx="5950021" cy="2200275"/>
        </p:xfrm>
        <a:graphic>
          <a:graphicData uri="http://schemas.openxmlformats.org/drawingml/2006/table">
            <a:tbl>
              <a:tblPr/>
              <a:tblGrid>
                <a:gridCol w="850003"/>
                <a:gridCol w="850003"/>
                <a:gridCol w="850003"/>
                <a:gridCol w="850003"/>
                <a:gridCol w="850003"/>
                <a:gridCol w="850003"/>
                <a:gridCol w="850003"/>
              </a:tblGrid>
              <a:tr h="276529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1" i="0" u="none" strike="noStrike" dirty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NOT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i="0" u="none" strike="noStrike" dirty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2000" b="0" i="0" u="none" strike="noStrike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2000" b="0" i="0" u="none" strike="noStrike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2000" b="0" i="0" u="none" strike="noStrike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2000" b="0" i="0" u="none" strike="noStrike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2000" b="0" i="0" u="none" strike="noStrike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6529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i="0" u="none" strike="noStrike" dirty="0" err="1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true</a:t>
                      </a:r>
                      <a:endParaRPr lang="it-IT" sz="2000" b="0" i="0" u="none" strike="noStrike" dirty="0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i="0" u="none" strike="noStrike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false</a:t>
                      </a:r>
                      <a:endParaRPr lang="it-IT" sz="2000" b="0" i="0" u="none" strike="noStrike" dirty="0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2000" b="0" i="0" u="none" strike="noStrike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2000" b="0" i="0" u="none" strike="noStrike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2000" b="0" i="0" u="none" strike="noStrike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2000" b="0" i="0" u="none" strike="noStrike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2000" b="0" i="0" u="none" strike="noStrike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0355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i="0" u="none" strike="noStrike" dirty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false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i="0" u="none" strike="noStrike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true</a:t>
                      </a:r>
                      <a:endParaRPr lang="it-IT" sz="2000" b="0" i="0" u="none" strike="noStrike" dirty="0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2000" b="0" i="0" u="none" strike="noStrike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2000" b="0" i="0" u="none" strike="noStrike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2000" b="0" i="0" u="none" strike="noStrike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2000" b="0" i="0" u="none" strike="noStrike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2000" b="0" i="0" u="none" strike="noStrike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0355">
                <a:tc>
                  <a:txBody>
                    <a:bodyPr/>
                    <a:lstStyle/>
                    <a:p>
                      <a:pPr algn="l" fontAlgn="b"/>
                      <a:endParaRPr lang="it-IT" sz="2000" b="0" i="0" u="none" strike="noStrike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2000" b="0" i="0" u="none" strike="noStrike" dirty="0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2000" b="0" i="0" u="none" strike="noStrike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2000" b="0" i="0" u="none" strike="noStrike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2000" b="0" i="0" u="none" strike="noStrike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2000" b="0" i="0" u="none" strike="noStrike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2000" b="0" i="0" u="none" strike="noStrike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529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1" i="0" u="none" strike="noStrike" dirty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i="0" u="none" strike="noStrike" dirty="0" err="1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true</a:t>
                      </a:r>
                      <a:endParaRPr lang="it-IT" sz="2000" b="0" i="0" u="none" strike="noStrike" dirty="0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i="0" u="none" strike="noStrike" dirty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false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2000" b="0" i="0" u="none" strike="noStrike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1" i="0" u="none" strike="noStrike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OR</a:t>
                      </a:r>
                      <a:endParaRPr lang="it-IT" sz="2000" b="1" i="0" u="none" strike="noStrike" dirty="0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i="0" u="none" strike="noStrike" dirty="0" err="1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true</a:t>
                      </a:r>
                      <a:endParaRPr lang="it-IT" sz="2000" b="0" i="0" u="none" strike="noStrike" dirty="0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i="0" u="none" strike="noStrike" dirty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false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276529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i="0" u="none" strike="noStrike" dirty="0" err="1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true</a:t>
                      </a:r>
                      <a:endParaRPr lang="it-IT" sz="2000" b="0" i="0" u="none" strike="noStrike" dirty="0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i="0" u="none" strike="noStrike" dirty="0" err="1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true</a:t>
                      </a:r>
                      <a:endParaRPr lang="it-IT" sz="2000" b="0" i="0" u="none" strike="noStrike" dirty="0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i="0" u="none" strike="noStrike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false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2000" b="0" i="0" u="none" strike="noStrike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i="0" u="none" strike="noStrike" dirty="0" err="1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true</a:t>
                      </a:r>
                      <a:endParaRPr lang="it-IT" sz="2000" b="0" i="0" u="none" strike="noStrike" dirty="0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i="0" u="none" strike="noStrike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true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i="0" u="none" strike="noStrike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true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355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i="0" u="none" strike="noStrike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false</a:t>
                      </a:r>
                      <a:endParaRPr lang="it-IT" sz="2000" b="0" i="0" u="none" strike="noStrike" dirty="0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i="0" u="none" strike="noStrike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false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i="0" u="none" strike="noStrike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false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2000" b="0" i="0" u="none" strike="noStrike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i="0" u="none" strike="noStrike" dirty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false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i="0" u="none" strike="noStrike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true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i="0" u="none" strike="noStrike" dirty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false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ISTRUZIONE CONDiZIONALE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2400" dirty="0" err="1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it-IT" sz="24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 ( (età &gt;= 18) AND (patente = “SI”) )</a:t>
            </a:r>
          </a:p>
          <a:p>
            <a:pPr>
              <a:buNone/>
            </a:pPr>
            <a:r>
              <a:rPr lang="it-IT" sz="24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	messaggio </a:t>
            </a:r>
            <a:r>
              <a:rPr lang="it-IT" sz="24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</a:t>
            </a:r>
            <a:r>
              <a:rPr lang="it-IT" sz="24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 “può guidare”; </a:t>
            </a:r>
            <a:endParaRPr lang="it-IT" sz="2400" dirty="0" smtClean="0">
              <a:solidFill>
                <a:srgbClr val="FFFF00"/>
              </a:solidFill>
              <a:latin typeface="Consolas" pitchFamily="49" charset="0"/>
              <a:cs typeface="Consolas" pitchFamily="49" charset="0"/>
              <a:sym typeface="Wingdings" pitchFamily="2" charset="2"/>
            </a:endParaRPr>
          </a:p>
          <a:p>
            <a:pPr>
              <a:buNone/>
            </a:pPr>
            <a:r>
              <a:rPr lang="it-IT" sz="24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else </a:t>
            </a:r>
          </a:p>
          <a:p>
            <a:pPr>
              <a:buNone/>
            </a:pPr>
            <a:r>
              <a:rPr lang="it-IT" sz="24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	messaggio </a:t>
            </a:r>
            <a:r>
              <a:rPr lang="it-IT" sz="24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</a:t>
            </a:r>
            <a:r>
              <a:rPr lang="it-IT" sz="24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 “non può guidare”; </a:t>
            </a:r>
          </a:p>
          <a:p>
            <a:pPr>
              <a:buNone/>
            </a:pPr>
            <a:endParaRPr lang="it-IT" sz="2400" dirty="0" smtClean="0">
              <a:solidFill>
                <a:srgbClr val="FFFF00"/>
              </a:solidFill>
              <a:latin typeface="Consolas" pitchFamily="49" charset="0"/>
              <a:cs typeface="Consolas" pitchFamily="49" charset="0"/>
              <a:sym typeface="Wingdings" pitchFamily="2" charset="2"/>
            </a:endParaRPr>
          </a:p>
          <a:p>
            <a:r>
              <a:rPr lang="it-IT" sz="2400" u="sng" dirty="0" smtClean="0"/>
              <a:t>Se</a:t>
            </a:r>
            <a:r>
              <a:rPr lang="it-IT" sz="2400" dirty="0" smtClean="0"/>
              <a:t> entrambe le condizioni sono vere </a:t>
            </a:r>
            <a:r>
              <a:rPr lang="it-IT" sz="2400" u="sng" dirty="0" smtClean="0"/>
              <a:t>allora</a:t>
            </a:r>
            <a:r>
              <a:rPr lang="it-IT" sz="2400" dirty="0" smtClean="0"/>
              <a:t> può guidare </a:t>
            </a:r>
            <a:r>
              <a:rPr lang="it-IT" sz="2400" u="sng" dirty="0" smtClean="0"/>
              <a:t>altrimenti</a:t>
            </a:r>
            <a:r>
              <a:rPr lang="it-IT" sz="2400" dirty="0" smtClean="0"/>
              <a:t> non può guidare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tic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Vert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ert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>
        <a:solidFill>
          <a:srgbClr val="FFFF00"/>
        </a:solidFill>
        <a:ln>
          <a:solidFill>
            <a:srgbClr val="00FF00"/>
          </a:solidFill>
        </a:ln>
      </a:spPr>
      <a:bodyPr rtlCol="0" anchor="ctr"/>
      <a:lstStyle>
        <a:defPPr algn="ctr">
          <a:defRPr sz="4400" b="1" dirty="0" smtClean="0">
            <a:solidFill>
              <a:srgbClr val="0000CC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nsolas" pitchFamily="49" charset="0"/>
            <a:cs typeface="Consolas" pitchFamily="49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327</TotalTime>
  <Words>392</Words>
  <Application>Microsoft Office PowerPoint</Application>
  <PresentationFormat>Presentazione su schermo (4:3)</PresentationFormat>
  <Paragraphs>157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6" baseType="lpstr">
      <vt:lpstr>Vertice</vt:lpstr>
      <vt:lpstr>Programmazione imperativa</vt:lpstr>
      <vt:lpstr>DECISIONI</vt:lpstr>
      <vt:lpstr>ISTRUZIONE condizionale</vt:lpstr>
      <vt:lpstr>ISTRUZIONE condizionale</vt:lpstr>
      <vt:lpstr>ISTRUZIONE condizionale</vt:lpstr>
      <vt:lpstr>ISTRUZIONE condizionale</vt:lpstr>
      <vt:lpstr>ISTRUZIONE CONDiZIONALE</vt:lpstr>
      <vt:lpstr>LOGICI BOOLEANI</vt:lpstr>
      <vt:lpstr>ISTRUZIONE CONDiZIONALE</vt:lpstr>
      <vt:lpstr>Nidificare if </vt:lpstr>
      <vt:lpstr>Nidificare if </vt:lpstr>
      <vt:lpstr>IF NIDIFICATI</vt:lpstr>
      <vt:lpstr>Istruzioni con scelta</vt:lpstr>
      <vt:lpstr>Istruzione con scelta</vt:lpstr>
      <vt:lpstr>ESERCIZI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Programmazione imperativa</dc:title>
  <dc:creator>Docente</dc:creator>
  <cp:lastModifiedBy>Docente</cp:lastModifiedBy>
  <cp:revision>94</cp:revision>
  <dcterms:created xsi:type="dcterms:W3CDTF">2014-06-16T10:04:46Z</dcterms:created>
  <dcterms:modified xsi:type="dcterms:W3CDTF">2014-06-18T11:38:37Z</dcterms:modified>
</cp:coreProperties>
</file>